
<file path=[Content_Types].xml><?xml version="1.0" encoding="utf-8"?>
<Types xmlns="http://schemas.openxmlformats.org/package/2006/content-types">
  <Override PartName="/_rels/.rels" ContentType="application/vnd.openxmlformats-package.relationships+xml"/>
  <Override PartName="/ppt/_rels/presentation.xml.rels" ContentType="application/vnd.openxmlformats-package.relationships+xml"/>
  <Override PartName="/ppt/media/image1.jpeg" ContentType="image/jpeg"/>
  <Override PartName="/ppt/media/image3.jpeg" ContentType="image/jpeg"/>
  <Override PartName="/ppt/media/image4.jpeg" ContentType="image/jpeg"/>
  <Override PartName="/ppt/media/image2.png" ContentType="image/png"/>
  <Override PartName="/ppt/slideLayouts/slideLayout14.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22.xml" ContentType="application/vnd.openxmlformats-officedocument.presentationml.slideLayout+xml"/>
  <Override PartName="/ppt/slideLayouts/slideLayout1.xml" ContentType="application/vnd.openxmlformats-officedocument.presentationml.slideLayout+xml"/>
  <Override PartName="/ppt/slideLayouts/slideLayout16.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23.xml" ContentType="application/vnd.openxmlformats-officedocument.presentationml.slideLayout+xml"/>
  <Override PartName="/ppt/slideLayouts/slideLayout2.xml" ContentType="application/vnd.openxmlformats-officedocument.presentationml.slideLayout+xml"/>
  <Override PartName="/ppt/slideLayouts/slideLayout17.xml" ContentType="application/vnd.openxmlformats-officedocument.presentationml.slideLayout+xml"/>
  <Override PartName="/ppt/slideLayouts/slideLayout13.xml" ContentType="application/vnd.openxmlformats-officedocument.presentationml.slideLayout+xml"/>
  <Override PartName="/ppt/slideLayouts/slideLayout7.xml" ContentType="application/vnd.openxmlformats-officedocument.presentationml.slideLayout+xml"/>
  <Override PartName="/ppt/slideLayouts/_rels/slideLayout16.xml.rels" ContentType="application/vnd.openxmlformats-package.relationships+xml"/>
  <Override PartName="/ppt/slideLayouts/_rels/slideLayout11.xml.rels" ContentType="application/vnd.openxmlformats-package.relationships+xml"/>
  <Override PartName="/ppt/slideLayouts/_rels/slideLayout15.xml.rels" ContentType="application/vnd.openxmlformats-package.relationships+xml"/>
  <Override PartName="/ppt/slideLayouts/_rels/slideLayout10.xml.rels" ContentType="application/vnd.openxmlformats-package.relationships+xml"/>
  <Override PartName="/ppt/slideLayouts/_rels/slideLayout14.xml.rels" ContentType="application/vnd.openxmlformats-package.relationships+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5.xml.rels" ContentType="application/vnd.openxmlformats-package.relationships+xml"/>
  <Override PartName="/ppt/slideLayouts/_rels/slideLayout9.xml.rels" ContentType="application/vnd.openxmlformats-package.relationships+xml"/>
  <Override PartName="/ppt/slideLayouts/_rels/slideLayout21.xml.rels" ContentType="application/vnd.openxmlformats-package.relationships+xml"/>
  <Override PartName="/ppt/slideLayouts/_rels/slideLayout4.xml.rels" ContentType="application/vnd.openxmlformats-package.relationships+xml"/>
  <Override PartName="/ppt/slideLayouts/_rels/slideLayout8.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3.xml.rels" ContentType="application/vnd.openxmlformats-package.relationships+xml"/>
  <Override PartName="/ppt/slideLayouts/_rels/slideLayout7.xml.rels" ContentType="application/vnd.openxmlformats-package.relationships+xml"/>
  <Override PartName="/ppt/slideLayouts/_rels/slideLayout18.xml.rels" ContentType="application/vnd.openxmlformats-package.relationships+xml"/>
  <Override PartName="/ppt/slideLayouts/_rels/slideLayout2.xml.rels" ContentType="application/vnd.openxmlformats-package.relationships+xml"/>
  <Override PartName="/ppt/slideLayouts/_rels/slideLayout13.xml.rels" ContentType="application/vnd.openxmlformats-package.relationships+xml"/>
  <Override PartName="/ppt/slideLayouts/_rels/slideLayout6.xml.rels" ContentType="application/vnd.openxmlformats-package.relationships+xml"/>
  <Override PartName="/ppt/slideLayouts/_rels/slideLayout17.xml.rels" ContentType="application/vnd.openxmlformats-package.relationships+xml"/>
  <Override PartName="/ppt/slideLayouts/_rels/slideLayout1.xml.rels" ContentType="application/vnd.openxmlformats-package.relationships+xml"/>
  <Override PartName="/ppt/slideLayouts/_rels/slideLayout12.xml.rels" ContentType="application/vnd.openxmlformats-package.relationships+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presentation.xml" ContentType="application/vnd.openxmlformats-officedocument.presentationml.presentation.main+xml"/>
  <Override PartName="/ppt/slides/slide2.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_rels/slide3.xml.rels" ContentType="application/vnd.openxmlformats-package.relationships+xml"/>
  <Override PartName="/ppt/slides/_rels/slide2.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slide9.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2.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28"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29" name="PlaceHolder 2"/>
          <p:cNvSpPr>
            <a:spLocks noGrp="1"/>
          </p:cNvSpPr>
          <p:nvPr>
            <p:ph type="body"/>
          </p:nvPr>
        </p:nvSpPr>
        <p:spPr>
          <a:xfrm>
            <a:off x="456840" y="718200"/>
            <a:ext cx="8229240" cy="1897200"/>
          </a:xfrm>
          <a:prstGeom prst="rect">
            <a:avLst/>
          </a:prstGeom>
        </p:spPr>
        <p:txBody>
          <a:bodyPr bIns="0" lIns="0" rIns="0" tIns="0" wrap="none"/>
          <a:p>
            <a:endParaRPr/>
          </a:p>
        </p:txBody>
      </p:sp>
      <p:sp>
        <p:nvSpPr>
          <p:cNvPr id="30" name="PlaceHolder 3"/>
          <p:cNvSpPr>
            <a:spLocks noGrp="1"/>
          </p:cNvSpPr>
          <p:nvPr>
            <p:ph type="body"/>
          </p:nvPr>
        </p:nvSpPr>
        <p:spPr>
          <a:xfrm>
            <a:off x="456840" y="2795400"/>
            <a:ext cx="8229240" cy="1897200"/>
          </a:xfrm>
          <a:prstGeom prst="rect">
            <a:avLst/>
          </a:prstGeom>
        </p:spPr>
        <p:txBody>
          <a:bodyPr bIns="0" lIns="0" rIns="0" tIns="0" wrap="none"/>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32"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33"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34" name="PlaceHolder 4"/>
          <p:cNvSpPr>
            <a:spLocks noGrp="1"/>
          </p:cNvSpPr>
          <p:nvPr>
            <p:ph type="body"/>
          </p:nvPr>
        </p:nvSpPr>
        <p:spPr>
          <a:xfrm>
            <a:off x="4673160" y="2795400"/>
            <a:ext cx="4015440" cy="1897200"/>
          </a:xfrm>
          <a:prstGeom prst="rect">
            <a:avLst/>
          </a:prstGeom>
        </p:spPr>
        <p:txBody>
          <a:bodyPr bIns="0" lIns="0" rIns="0" tIns="0" wrap="none"/>
          <a:p>
            <a:endParaRPr/>
          </a:p>
        </p:txBody>
      </p:sp>
      <p:sp>
        <p:nvSpPr>
          <p:cNvPr id="35" name="PlaceHolder 5"/>
          <p:cNvSpPr>
            <a:spLocks noGrp="1"/>
          </p:cNvSpPr>
          <p:nvPr>
            <p:ph type="body"/>
          </p:nvPr>
        </p:nvSpPr>
        <p:spPr>
          <a:xfrm>
            <a:off x="456840" y="2795400"/>
            <a:ext cx="4015440" cy="1897200"/>
          </a:xfrm>
          <a:prstGeom prst="rect">
            <a:avLst/>
          </a:prstGeom>
        </p:spPr>
        <p:txBody>
          <a:bodyPr bIns="0" lIns="0" rIns="0" tIns="0" wrap="none"/>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36"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37"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38" name="PlaceHolder 3"/>
          <p:cNvSpPr>
            <a:spLocks noGrp="1"/>
          </p:cNvSpPr>
          <p:nvPr>
            <p:ph type="body"/>
          </p:nvPr>
        </p:nvSpPr>
        <p:spPr>
          <a:xfrm>
            <a:off x="4673160" y="718200"/>
            <a:ext cx="4015440" cy="1897200"/>
          </a:xfrm>
          <a:prstGeom prst="rect">
            <a:avLst/>
          </a:prstGeom>
        </p:spPr>
        <p:txBody>
          <a:bodyPr bIns="0" lIns="0" rIns="0" tIns="0" wrap="none"/>
          <a:p>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44"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45" name="PlaceHolder 2"/>
          <p:cNvSpPr>
            <a:spLocks noGrp="1"/>
          </p:cNvSpPr>
          <p:nvPr>
            <p:ph type="subTitle"/>
          </p:nvPr>
        </p:nvSpPr>
        <p:spPr>
          <a:xfrm>
            <a:off x="456840" y="718200"/>
            <a:ext cx="8229240" cy="3977640"/>
          </a:xfrm>
          <a:prstGeom prst="rect">
            <a:avLst/>
          </a:prstGeom>
        </p:spPr>
        <p:txBody>
          <a:bodyPr anchor="ctr" bIns="0" lIns="0" rIns="0" tIns="0" wrap="none"/>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47" name="PlaceHolder 2"/>
          <p:cNvSpPr>
            <a:spLocks noGrp="1"/>
          </p:cNvSpPr>
          <p:nvPr>
            <p:ph type="body"/>
          </p:nvPr>
        </p:nvSpPr>
        <p:spPr>
          <a:xfrm>
            <a:off x="456840" y="718200"/>
            <a:ext cx="8229240" cy="3977640"/>
          </a:xfrm>
          <a:prstGeom prst="rect">
            <a:avLst/>
          </a:prstGeom>
        </p:spPr>
        <p:txBody>
          <a:bodyPr bIns="0" lIns="0" rIns="0" tIns="0" wrap="none"/>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49" name="PlaceHolder 2"/>
          <p:cNvSpPr>
            <a:spLocks noGrp="1"/>
          </p:cNvSpPr>
          <p:nvPr>
            <p:ph type="body"/>
          </p:nvPr>
        </p:nvSpPr>
        <p:spPr>
          <a:xfrm>
            <a:off x="456840" y="718200"/>
            <a:ext cx="4015440" cy="3977640"/>
          </a:xfrm>
          <a:prstGeom prst="rect">
            <a:avLst/>
          </a:prstGeom>
        </p:spPr>
        <p:txBody>
          <a:bodyPr bIns="0" lIns="0" rIns="0" tIns="0" wrap="none"/>
          <a:p>
            <a:endParaRPr/>
          </a:p>
        </p:txBody>
      </p:sp>
      <p:sp>
        <p:nvSpPr>
          <p:cNvPr id="50" name="PlaceHolder 3"/>
          <p:cNvSpPr>
            <a:spLocks noGrp="1"/>
          </p:cNvSpPr>
          <p:nvPr>
            <p:ph type="body"/>
          </p:nvPr>
        </p:nvSpPr>
        <p:spPr>
          <a:xfrm>
            <a:off x="4673160" y="718200"/>
            <a:ext cx="4015440" cy="3977640"/>
          </a:xfrm>
          <a:prstGeom prst="rect">
            <a:avLst/>
          </a:prstGeom>
        </p:spPr>
        <p:txBody>
          <a:bodyPr bIns="0" lIns="0" rIns="0" tIns="0" wrap="none"/>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51"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52" name="PlaceHolder 1"/>
          <p:cNvSpPr>
            <a:spLocks noGrp="1"/>
          </p:cNvSpPr>
          <p:nvPr>
            <p:ph type="subTitle"/>
          </p:nvPr>
        </p:nvSpPr>
        <p:spPr>
          <a:xfrm>
            <a:off x="456840" y="4943520"/>
            <a:ext cx="8229240" cy="456120"/>
          </a:xfrm>
          <a:prstGeom prst="rect">
            <a:avLst/>
          </a:prstGeom>
        </p:spPr>
        <p:txBody>
          <a:bodyPr anchor="ctr" bIns="0" lIns="0" rIns="0" tIns="0" wrap="none"/>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54"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55" name="PlaceHolder 3"/>
          <p:cNvSpPr>
            <a:spLocks noGrp="1"/>
          </p:cNvSpPr>
          <p:nvPr>
            <p:ph type="body"/>
          </p:nvPr>
        </p:nvSpPr>
        <p:spPr>
          <a:xfrm>
            <a:off x="456840" y="2795400"/>
            <a:ext cx="4015440" cy="1897200"/>
          </a:xfrm>
          <a:prstGeom prst="rect">
            <a:avLst/>
          </a:prstGeom>
        </p:spPr>
        <p:txBody>
          <a:bodyPr bIns="0" lIns="0" rIns="0" tIns="0" wrap="none"/>
          <a:p>
            <a:endParaRPr/>
          </a:p>
        </p:txBody>
      </p:sp>
      <p:sp>
        <p:nvSpPr>
          <p:cNvPr id="56" name="PlaceHolder 4"/>
          <p:cNvSpPr>
            <a:spLocks noGrp="1"/>
          </p:cNvSpPr>
          <p:nvPr>
            <p:ph type="body"/>
          </p:nvPr>
        </p:nvSpPr>
        <p:spPr>
          <a:xfrm>
            <a:off x="4673160" y="718200"/>
            <a:ext cx="4015440" cy="3977640"/>
          </a:xfrm>
          <a:prstGeom prst="rect">
            <a:avLst/>
          </a:prstGeom>
        </p:spPr>
        <p:txBody>
          <a:bodyPr bIns="0" lIns="0" rIns="0" tIns="0" wrap="none"/>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7"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8" name="PlaceHolder 2"/>
          <p:cNvSpPr>
            <a:spLocks noGrp="1"/>
          </p:cNvSpPr>
          <p:nvPr>
            <p:ph type="subTitle"/>
          </p:nvPr>
        </p:nvSpPr>
        <p:spPr>
          <a:xfrm>
            <a:off x="456840" y="718200"/>
            <a:ext cx="8229240" cy="3977640"/>
          </a:xfrm>
          <a:prstGeom prst="rect">
            <a:avLst/>
          </a:prstGeom>
        </p:spPr>
        <p:txBody>
          <a:bodyPr anchor="ctr" bIns="0" lIns="0" rIns="0" tIns="0" wrap="none"/>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58" name="PlaceHolder 2"/>
          <p:cNvSpPr>
            <a:spLocks noGrp="1"/>
          </p:cNvSpPr>
          <p:nvPr>
            <p:ph type="body"/>
          </p:nvPr>
        </p:nvSpPr>
        <p:spPr>
          <a:xfrm>
            <a:off x="456840" y="718200"/>
            <a:ext cx="4015440" cy="3977640"/>
          </a:xfrm>
          <a:prstGeom prst="rect">
            <a:avLst/>
          </a:prstGeom>
        </p:spPr>
        <p:txBody>
          <a:bodyPr bIns="0" lIns="0" rIns="0" tIns="0" wrap="none"/>
          <a:p>
            <a:endParaRPr/>
          </a:p>
        </p:txBody>
      </p:sp>
      <p:sp>
        <p:nvSpPr>
          <p:cNvPr id="59"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60" name="PlaceHolder 4"/>
          <p:cNvSpPr>
            <a:spLocks noGrp="1"/>
          </p:cNvSpPr>
          <p:nvPr>
            <p:ph type="body"/>
          </p:nvPr>
        </p:nvSpPr>
        <p:spPr>
          <a:xfrm>
            <a:off x="4673160" y="2795400"/>
            <a:ext cx="4015440" cy="1897200"/>
          </a:xfrm>
          <a:prstGeom prst="rect">
            <a:avLst/>
          </a:prstGeom>
        </p:spPr>
        <p:txBody>
          <a:bodyPr bIns="0" lIns="0" rIns="0" tIns="0" wrap="none"/>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62"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63"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64" name="PlaceHolder 4"/>
          <p:cNvSpPr>
            <a:spLocks noGrp="1"/>
          </p:cNvSpPr>
          <p:nvPr>
            <p:ph type="body"/>
          </p:nvPr>
        </p:nvSpPr>
        <p:spPr>
          <a:xfrm>
            <a:off x="456840" y="2795400"/>
            <a:ext cx="8228520" cy="1897200"/>
          </a:xfrm>
          <a:prstGeom prst="rect">
            <a:avLst/>
          </a:prstGeom>
        </p:spPr>
        <p:txBody>
          <a:bodyPr bIns="0" lIns="0" rIns="0" tIns="0" wrap="none"/>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65"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66" name="PlaceHolder 2"/>
          <p:cNvSpPr>
            <a:spLocks noGrp="1"/>
          </p:cNvSpPr>
          <p:nvPr>
            <p:ph type="body"/>
          </p:nvPr>
        </p:nvSpPr>
        <p:spPr>
          <a:xfrm>
            <a:off x="456840" y="718200"/>
            <a:ext cx="8229240" cy="1897200"/>
          </a:xfrm>
          <a:prstGeom prst="rect">
            <a:avLst/>
          </a:prstGeom>
        </p:spPr>
        <p:txBody>
          <a:bodyPr bIns="0" lIns="0" rIns="0" tIns="0" wrap="none"/>
          <a:p>
            <a:endParaRPr/>
          </a:p>
        </p:txBody>
      </p:sp>
      <p:sp>
        <p:nvSpPr>
          <p:cNvPr id="67" name="PlaceHolder 3"/>
          <p:cNvSpPr>
            <a:spLocks noGrp="1"/>
          </p:cNvSpPr>
          <p:nvPr>
            <p:ph type="body"/>
          </p:nvPr>
        </p:nvSpPr>
        <p:spPr>
          <a:xfrm>
            <a:off x="456840" y="2795400"/>
            <a:ext cx="8229240" cy="1897200"/>
          </a:xfrm>
          <a:prstGeom prst="rect">
            <a:avLst/>
          </a:prstGeom>
        </p:spPr>
        <p:txBody>
          <a:bodyPr bIns="0" lIns="0" rIns="0" tIns="0" wrap="none"/>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69"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70"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71" name="PlaceHolder 4"/>
          <p:cNvSpPr>
            <a:spLocks noGrp="1"/>
          </p:cNvSpPr>
          <p:nvPr>
            <p:ph type="body"/>
          </p:nvPr>
        </p:nvSpPr>
        <p:spPr>
          <a:xfrm>
            <a:off x="4673160" y="2795400"/>
            <a:ext cx="4015440" cy="1897200"/>
          </a:xfrm>
          <a:prstGeom prst="rect">
            <a:avLst/>
          </a:prstGeom>
        </p:spPr>
        <p:txBody>
          <a:bodyPr bIns="0" lIns="0" rIns="0" tIns="0" wrap="none"/>
          <a:p>
            <a:endParaRPr/>
          </a:p>
        </p:txBody>
      </p:sp>
      <p:sp>
        <p:nvSpPr>
          <p:cNvPr id="72" name="PlaceHolder 5"/>
          <p:cNvSpPr>
            <a:spLocks noGrp="1"/>
          </p:cNvSpPr>
          <p:nvPr>
            <p:ph type="body"/>
          </p:nvPr>
        </p:nvSpPr>
        <p:spPr>
          <a:xfrm>
            <a:off x="456840" y="2795400"/>
            <a:ext cx="4015440" cy="1897200"/>
          </a:xfrm>
          <a:prstGeom prst="rect">
            <a:avLst/>
          </a:prstGeom>
        </p:spPr>
        <p:txBody>
          <a:bodyPr bIns="0" lIns="0" rIns="0" tIns="0" wrap="none"/>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73"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74"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75" name="PlaceHolder 3"/>
          <p:cNvSpPr>
            <a:spLocks noGrp="1"/>
          </p:cNvSpPr>
          <p:nvPr>
            <p:ph type="body"/>
          </p:nvPr>
        </p:nvSpPr>
        <p:spPr>
          <a:xfrm>
            <a:off x="4673160" y="718200"/>
            <a:ext cx="4015440" cy="1897200"/>
          </a:xfrm>
          <a:prstGeom prst="rect">
            <a:avLst/>
          </a:prstGeom>
        </p:spPr>
        <p:txBody>
          <a:bodyPr bIns="0" lIns="0" rIns="0" tIns="0" wrap="none"/>
          <a:p>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10" name="PlaceHolder 2"/>
          <p:cNvSpPr>
            <a:spLocks noGrp="1"/>
          </p:cNvSpPr>
          <p:nvPr>
            <p:ph type="body"/>
          </p:nvPr>
        </p:nvSpPr>
        <p:spPr>
          <a:xfrm>
            <a:off x="456840" y="718200"/>
            <a:ext cx="8229240" cy="3977640"/>
          </a:xfrm>
          <a:prstGeom prst="rect">
            <a:avLst/>
          </a:prstGeom>
        </p:spPr>
        <p:txBody>
          <a:bodyPr bIns="0" lIns="0" rIns="0" tIns="0" wrap="none"/>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12" name="PlaceHolder 2"/>
          <p:cNvSpPr>
            <a:spLocks noGrp="1"/>
          </p:cNvSpPr>
          <p:nvPr>
            <p:ph type="body"/>
          </p:nvPr>
        </p:nvSpPr>
        <p:spPr>
          <a:xfrm>
            <a:off x="456840" y="718200"/>
            <a:ext cx="4015440" cy="3977640"/>
          </a:xfrm>
          <a:prstGeom prst="rect">
            <a:avLst/>
          </a:prstGeom>
        </p:spPr>
        <p:txBody>
          <a:bodyPr bIns="0" lIns="0" rIns="0" tIns="0" wrap="none"/>
          <a:p>
            <a:endParaRPr/>
          </a:p>
        </p:txBody>
      </p:sp>
      <p:sp>
        <p:nvSpPr>
          <p:cNvPr id="13" name="PlaceHolder 3"/>
          <p:cNvSpPr>
            <a:spLocks noGrp="1"/>
          </p:cNvSpPr>
          <p:nvPr>
            <p:ph type="body"/>
          </p:nvPr>
        </p:nvSpPr>
        <p:spPr>
          <a:xfrm>
            <a:off x="4673160" y="718200"/>
            <a:ext cx="4015440" cy="3977640"/>
          </a:xfrm>
          <a:prstGeom prst="rect">
            <a:avLst/>
          </a:prstGeom>
        </p:spPr>
        <p:txBody>
          <a:bodyPr bIns="0" lIns="0" rIns="0" tIns="0" wrap="none"/>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14"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5" name="PlaceHolder 1"/>
          <p:cNvSpPr>
            <a:spLocks noGrp="1"/>
          </p:cNvSpPr>
          <p:nvPr>
            <p:ph type="subTitle"/>
          </p:nvPr>
        </p:nvSpPr>
        <p:spPr>
          <a:xfrm>
            <a:off x="456840" y="4943520"/>
            <a:ext cx="8229240" cy="456120"/>
          </a:xfrm>
          <a:prstGeom prst="rect">
            <a:avLst/>
          </a:prstGeom>
        </p:spPr>
        <p:txBody>
          <a:bodyPr anchor="ctr" bIns="0" lIns="0" rIns="0" tIns="0" wrap="none"/>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17"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18" name="PlaceHolder 3"/>
          <p:cNvSpPr>
            <a:spLocks noGrp="1"/>
          </p:cNvSpPr>
          <p:nvPr>
            <p:ph type="body"/>
          </p:nvPr>
        </p:nvSpPr>
        <p:spPr>
          <a:xfrm>
            <a:off x="456840" y="2795400"/>
            <a:ext cx="4015440" cy="1897200"/>
          </a:xfrm>
          <a:prstGeom prst="rect">
            <a:avLst/>
          </a:prstGeom>
        </p:spPr>
        <p:txBody>
          <a:bodyPr bIns="0" lIns="0" rIns="0" tIns="0" wrap="none"/>
          <a:p>
            <a:endParaRPr/>
          </a:p>
        </p:txBody>
      </p:sp>
      <p:sp>
        <p:nvSpPr>
          <p:cNvPr id="19" name="PlaceHolder 4"/>
          <p:cNvSpPr>
            <a:spLocks noGrp="1"/>
          </p:cNvSpPr>
          <p:nvPr>
            <p:ph type="body"/>
          </p:nvPr>
        </p:nvSpPr>
        <p:spPr>
          <a:xfrm>
            <a:off x="4673160" y="718200"/>
            <a:ext cx="4015440" cy="3977640"/>
          </a:xfrm>
          <a:prstGeom prst="rect">
            <a:avLst/>
          </a:prstGeom>
        </p:spPr>
        <p:txBody>
          <a:bodyPr bIns="0" lIns="0" rIns="0" tIns="0" wrap="none"/>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21" name="PlaceHolder 2"/>
          <p:cNvSpPr>
            <a:spLocks noGrp="1"/>
          </p:cNvSpPr>
          <p:nvPr>
            <p:ph type="body"/>
          </p:nvPr>
        </p:nvSpPr>
        <p:spPr>
          <a:xfrm>
            <a:off x="456840" y="718200"/>
            <a:ext cx="4015440" cy="3977640"/>
          </a:xfrm>
          <a:prstGeom prst="rect">
            <a:avLst/>
          </a:prstGeom>
        </p:spPr>
        <p:txBody>
          <a:bodyPr bIns="0" lIns="0" rIns="0" tIns="0" wrap="none"/>
          <a:p>
            <a:endParaRPr/>
          </a:p>
        </p:txBody>
      </p:sp>
      <p:sp>
        <p:nvSpPr>
          <p:cNvPr id="22"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23" name="PlaceHolder 4"/>
          <p:cNvSpPr>
            <a:spLocks noGrp="1"/>
          </p:cNvSpPr>
          <p:nvPr>
            <p:ph type="body"/>
          </p:nvPr>
        </p:nvSpPr>
        <p:spPr>
          <a:xfrm>
            <a:off x="4673160" y="2795400"/>
            <a:ext cx="4015440" cy="1897200"/>
          </a:xfrm>
          <a:prstGeom prst="rect">
            <a:avLst/>
          </a:prstGeom>
        </p:spPr>
        <p:txBody>
          <a:bodyPr bIns="0" lIns="0" rIns="0" tIns="0" wrap="none"/>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456840" y="5647680"/>
            <a:ext cx="8229240" cy="1145160"/>
          </a:xfrm>
          <a:prstGeom prst="rect">
            <a:avLst/>
          </a:prstGeom>
        </p:spPr>
        <p:txBody>
          <a:bodyPr anchor="ctr" bIns="0" lIns="0" rIns="0" tIns="0" wrap="none"/>
          <a:p>
            <a:pPr algn="ctr"/>
            <a:endParaRPr/>
          </a:p>
        </p:txBody>
      </p:sp>
      <p:sp>
        <p:nvSpPr>
          <p:cNvPr id="25" name="PlaceHolder 2"/>
          <p:cNvSpPr>
            <a:spLocks noGrp="1"/>
          </p:cNvSpPr>
          <p:nvPr>
            <p:ph type="body"/>
          </p:nvPr>
        </p:nvSpPr>
        <p:spPr>
          <a:xfrm>
            <a:off x="456840" y="718200"/>
            <a:ext cx="4015440" cy="1897200"/>
          </a:xfrm>
          <a:prstGeom prst="rect">
            <a:avLst/>
          </a:prstGeom>
        </p:spPr>
        <p:txBody>
          <a:bodyPr bIns="0" lIns="0" rIns="0" tIns="0" wrap="none"/>
          <a:p>
            <a:endParaRPr/>
          </a:p>
        </p:txBody>
      </p:sp>
      <p:sp>
        <p:nvSpPr>
          <p:cNvPr id="26" name="PlaceHolder 3"/>
          <p:cNvSpPr>
            <a:spLocks noGrp="1"/>
          </p:cNvSpPr>
          <p:nvPr>
            <p:ph type="body"/>
          </p:nvPr>
        </p:nvSpPr>
        <p:spPr>
          <a:xfrm>
            <a:off x="4673160" y="718200"/>
            <a:ext cx="4015440" cy="1897200"/>
          </a:xfrm>
          <a:prstGeom prst="rect">
            <a:avLst/>
          </a:prstGeom>
        </p:spPr>
        <p:txBody>
          <a:bodyPr bIns="0" lIns="0" rIns="0" tIns="0" wrap="none"/>
          <a:p>
            <a:endParaRPr/>
          </a:p>
        </p:txBody>
      </p:sp>
      <p:sp>
        <p:nvSpPr>
          <p:cNvPr id="27" name="PlaceHolder 4"/>
          <p:cNvSpPr>
            <a:spLocks noGrp="1"/>
          </p:cNvSpPr>
          <p:nvPr>
            <p:ph type="body"/>
          </p:nvPr>
        </p:nvSpPr>
        <p:spPr>
          <a:xfrm>
            <a:off x="456840" y="2795400"/>
            <a:ext cx="8228520" cy="1897200"/>
          </a:xfrm>
          <a:prstGeom prst="rect">
            <a:avLst/>
          </a:prstGeom>
        </p:spPr>
        <p:txBody>
          <a:bodyPr bIns="0" lIns="0" rIns="0" tIns="0" wrap="none"/>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image" Target="../media/image2.png"/><Relationship Id="rId3" Type="http://schemas.openxmlformats.org/officeDocument/2006/relationships/slideLayout" Target="../slideLayouts/slideLayout13.xml"/><Relationship Id="rId4" Type="http://schemas.openxmlformats.org/officeDocument/2006/relationships/slideLayout" Target="../slideLayouts/slideLayout14.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 Id="rId9" Type="http://schemas.openxmlformats.org/officeDocument/2006/relationships/slideLayout" Target="../slideLayouts/slideLayout19.xml"/><Relationship Id="rId10" Type="http://schemas.openxmlformats.org/officeDocument/2006/relationships/slideLayout" Target="../slideLayouts/slideLayout20.xml"/><Relationship Id="rId11" Type="http://schemas.openxmlformats.org/officeDocument/2006/relationships/slideLayout" Target="../slideLayouts/slideLayout21.xml"/><Relationship Id="rId12" Type="http://schemas.openxmlformats.org/officeDocument/2006/relationships/slideLayout" Target="../slideLayouts/slideLayout22.xml"/><Relationship Id="rId13" Type="http://schemas.openxmlformats.org/officeDocument/2006/relationships/slideLayout" Target="../slideLayouts/slideLayout23.xml"/><Relationship Id="rId14"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blipFill>
          <a:blip r:embed="rId2"/>
          <a:tile/>
        </a:blipFill>
      </p:bgPr>
    </p:bg>
    <p:spTree>
      <p:nvGrpSpPr>
        <p:cNvPr id="1" name=""/>
        <p:cNvGrpSpPr/>
        <p:nvPr/>
      </p:nvGrpSpPr>
      <p:grpSpPr>
        <a:xfrm>
          <a:off x="0" y="0"/>
          <a:ext cx="0" cy="0"/>
          <a:chOff x="0" y="0"/>
          <a:chExt cx="0" cy="0"/>
        </a:xfrm>
      </p:grpSpPr>
      <p:sp>
        <p:nvSpPr>
          <p:cNvPr id="0" name="CustomShape 1"/>
          <p:cNvSpPr/>
          <p:nvPr/>
        </p:nvSpPr>
        <p:spPr>
          <a:xfrm>
            <a:off x="-2520" y="5050800"/>
            <a:ext cx="3573720" cy="1806840"/>
          </a:xfrm>
          <a:prstGeom prst="rect">
            <a:avLst/>
          </a:prstGeom>
          <a:solidFill>
            <a:srgbClr val="f96a1b"/>
          </a:solidFill>
        </p:spPr>
      </p:sp>
      <p:sp>
        <p:nvSpPr>
          <p:cNvPr id="1" name="CustomShape 2"/>
          <p:cNvSpPr/>
          <p:nvPr/>
        </p:nvSpPr>
        <p:spPr>
          <a:xfrm>
            <a:off x="-2520" y="5051160"/>
            <a:ext cx="9146160" cy="1806480"/>
          </a:xfrm>
          <a:prstGeom prst="rect">
            <a:avLst/>
          </a:prstGeom>
          <a:solidFill>
            <a:srgbClr val="08a1d9"/>
          </a:solidFill>
        </p:spPr>
      </p:sp>
      <p:sp>
        <p:nvSpPr>
          <p:cNvPr id="2" name="PlaceHolder 3"/>
          <p:cNvSpPr>
            <a:spLocks noGrp="1"/>
          </p:cNvSpPr>
          <p:nvPr>
            <p:ph type="title"/>
          </p:nvPr>
        </p:nvSpPr>
        <p:spPr>
          <a:xfrm>
            <a:off x="822960" y="365760"/>
            <a:ext cx="7520760" cy="548280"/>
          </a:xfrm>
          <a:prstGeom prst="rect">
            <a:avLst/>
          </a:prstGeom>
        </p:spPr>
        <p:txBody>
          <a:bodyPr anchor="ctr"/>
          <a:p>
            <a:pPr>
              <a:lnSpc>
                <a:spcPct val="100000"/>
              </a:lnSpc>
            </a:pPr>
            <a:r>
              <a:rPr lang="es-ES" sz="2800">
                <a:solidFill>
                  <a:srgbClr val="000000"/>
                </a:solidFill>
                <a:latin typeface="Franklin Gothic Medium"/>
              </a:rPr>
              <a:t>Pulse para editar el formato del texto de títuloHaga clic para modificar el estilo de título del patrón</a:t>
            </a:r>
            <a:endParaRPr/>
          </a:p>
        </p:txBody>
      </p:sp>
      <p:sp>
        <p:nvSpPr>
          <p:cNvPr id="3" name="PlaceHolder 4"/>
          <p:cNvSpPr>
            <a:spLocks noGrp="1"/>
          </p:cNvSpPr>
          <p:nvPr>
            <p:ph type="body"/>
          </p:nvPr>
        </p:nvSpPr>
        <p:spPr>
          <a:xfrm>
            <a:off x="822960" y="1100520"/>
            <a:ext cx="7520760" cy="3579480"/>
          </a:xfrm>
          <a:prstGeom prst="rect">
            <a:avLst/>
          </a:prstGeom>
        </p:spPr>
        <p:txBody>
          <a:bodyPr/>
          <a:p>
            <a:pPr>
              <a:buSzPct val="45000"/>
              <a:buFont typeface="StarSymbol"/>
              <a:buChar char=""/>
            </a:pPr>
            <a:r>
              <a:rPr b="1" lang="es-ES" sz="1600">
                <a:solidFill>
                  <a:srgbClr val="000000"/>
                </a:solidFill>
                <a:latin typeface="Franklin Gothic Book"/>
              </a:rPr>
              <a:t>Pulse para editar los formatos del texto del esquema</a:t>
            </a:r>
            <a:endParaRPr/>
          </a:p>
          <a:p>
            <a:pPr lvl="1">
              <a:buSzPct val="75000"/>
              <a:buFont typeface="StarSymbol"/>
              <a:buChar char=""/>
            </a:pPr>
            <a:r>
              <a:rPr b="1" lang="es-ES" sz="1600">
                <a:solidFill>
                  <a:srgbClr val="000000"/>
                </a:solidFill>
                <a:latin typeface="Franklin Gothic Book"/>
              </a:rPr>
              <a:t>Segundo nivel del esquema</a:t>
            </a:r>
            <a:endParaRPr/>
          </a:p>
          <a:p>
            <a:pPr lvl="2">
              <a:buSzPct val="45000"/>
              <a:buFont typeface="StarSymbol"/>
              <a:buChar char=""/>
            </a:pPr>
            <a:r>
              <a:rPr b="1" lang="es-ES" sz="1600">
                <a:solidFill>
                  <a:srgbClr val="000000"/>
                </a:solidFill>
                <a:latin typeface="Franklin Gothic Book"/>
              </a:rPr>
              <a:t>Tercer nivel del esquema</a:t>
            </a:r>
            <a:endParaRPr/>
          </a:p>
          <a:p>
            <a:pPr lvl="3">
              <a:buSzPct val="75000"/>
              <a:buFont typeface="StarSymbol"/>
              <a:buChar char=""/>
            </a:pPr>
            <a:r>
              <a:rPr b="1" lang="es-ES" sz="1600">
                <a:solidFill>
                  <a:srgbClr val="000000"/>
                </a:solidFill>
                <a:latin typeface="Franklin Gothic Book"/>
              </a:rPr>
              <a:t>Cuarto nivel del esquema</a:t>
            </a:r>
            <a:endParaRPr/>
          </a:p>
          <a:p>
            <a:pPr lvl="4">
              <a:buSzPct val="45000"/>
              <a:buFont typeface="StarSymbol"/>
              <a:buChar char=""/>
            </a:pPr>
            <a:r>
              <a:rPr b="1" lang="es-ES" sz="1600">
                <a:solidFill>
                  <a:srgbClr val="000000"/>
                </a:solidFill>
                <a:latin typeface="Franklin Gothic Book"/>
              </a:rPr>
              <a:t>Quinto nivel del esquema</a:t>
            </a:r>
            <a:endParaRPr/>
          </a:p>
          <a:p>
            <a:pPr lvl="5">
              <a:buSzPct val="45000"/>
              <a:buFont typeface="StarSymbol"/>
              <a:buChar char=""/>
            </a:pPr>
            <a:r>
              <a:rPr b="1" lang="es-ES" sz="1600">
                <a:solidFill>
                  <a:srgbClr val="000000"/>
                </a:solidFill>
                <a:latin typeface="Franklin Gothic Book"/>
              </a:rPr>
              <a:t>Sexto nivel del esquema</a:t>
            </a:r>
            <a:endParaRPr/>
          </a:p>
          <a:p>
            <a:pPr>
              <a:lnSpc>
                <a:spcPct val="100000"/>
              </a:lnSpc>
            </a:pPr>
            <a:r>
              <a:rPr b="1" lang="es-ES" sz="1600">
                <a:solidFill>
                  <a:srgbClr val="000000"/>
                </a:solidFill>
                <a:latin typeface="Franklin Gothic Book"/>
              </a:rPr>
              <a:t>Séptimo nivel del esquemaHaga clic para modificar el estilo de texto del patrón</a:t>
            </a:r>
            <a:endParaRPr/>
          </a:p>
          <a:p>
            <a:pPr lvl="1">
              <a:lnSpc>
                <a:spcPct val="100000"/>
              </a:lnSpc>
              <a:buFont charset="2" typeface="Wingdings"/>
              <a:buChar char=""/>
            </a:pPr>
            <a:r>
              <a:rPr lang="es-ES" sz="1600">
                <a:solidFill>
                  <a:srgbClr val="000000"/>
                </a:solidFill>
                <a:latin typeface="Franklin Gothic Book"/>
              </a:rPr>
              <a:t>Segundo nivel</a:t>
            </a:r>
            <a:endParaRPr/>
          </a:p>
          <a:p>
            <a:pPr lvl="1">
              <a:buFont charset="2" typeface="Wingdings"/>
              <a:buChar char=""/>
            </a:pPr>
            <a:r>
              <a:rPr lang="es-ES" sz="1600">
                <a:solidFill>
                  <a:srgbClr val="000000"/>
                </a:solidFill>
                <a:latin typeface="Franklin Gothic Book"/>
              </a:rPr>
              <a:t>Tercer nivel</a:t>
            </a:r>
            <a:endParaRPr/>
          </a:p>
          <a:p>
            <a:pPr lvl="2">
              <a:buFont charset="2" typeface="Wingdings"/>
              <a:buChar char=""/>
            </a:pPr>
            <a:r>
              <a:rPr lang="es-ES" sz="1600">
                <a:solidFill>
                  <a:srgbClr val="000000"/>
                </a:solidFill>
                <a:latin typeface="Franklin Gothic Book"/>
              </a:rPr>
              <a:t>Cuarto nivel</a:t>
            </a:r>
            <a:endParaRPr/>
          </a:p>
          <a:p>
            <a:pPr lvl="3">
              <a:buFont charset="2" typeface="Wingdings"/>
              <a:buChar char=""/>
            </a:pPr>
            <a:r>
              <a:rPr lang="es-ES" sz="1600">
                <a:solidFill>
                  <a:srgbClr val="000000"/>
                </a:solidFill>
                <a:latin typeface="Franklin Gothic Book"/>
              </a:rPr>
              <a:t>Quinto nivel</a:t>
            </a:r>
            <a:endParaRPr/>
          </a:p>
        </p:txBody>
      </p:sp>
      <p:sp>
        <p:nvSpPr>
          <p:cNvPr id="4" name="PlaceHolder 5"/>
          <p:cNvSpPr>
            <a:spLocks noGrp="1"/>
          </p:cNvSpPr>
          <p:nvPr>
            <p:ph type="dt"/>
          </p:nvPr>
        </p:nvSpPr>
        <p:spPr>
          <a:xfrm>
            <a:off x="0" y="0"/>
            <a:ext cx="-11796840" cy="-11796840"/>
          </a:xfrm>
          <a:prstGeom prst="rect">
            <a:avLst/>
          </a:prstGeom>
        </p:spPr>
        <p:txBody>
          <a:bodyPr bIns="45000" lIns="90000" rIns="90000" tIns="45000"/>
          <a:p>
            <a:pPr>
              <a:lnSpc>
                <a:spcPct val="100000"/>
              </a:lnSpc>
            </a:pPr>
            <a:r>
              <a:rPr lang="es-EC">
                <a:solidFill>
                  <a:srgbClr val="000000"/>
                </a:solidFill>
                <a:latin typeface="Franklin Gothic Book"/>
              </a:rPr>
              <a:t>26/10/12</a:t>
            </a:r>
            <a:endParaRPr/>
          </a:p>
        </p:txBody>
      </p:sp>
      <p:sp>
        <p:nvSpPr>
          <p:cNvPr id="5" name="PlaceHolder 6"/>
          <p:cNvSpPr>
            <a:spLocks noGrp="1"/>
          </p:cNvSpPr>
          <p:nvPr>
            <p:ph type="ftr"/>
          </p:nvPr>
        </p:nvSpPr>
        <p:spPr>
          <a:xfrm>
            <a:off x="0" y="0"/>
            <a:ext cx="-11796840" cy="-11796840"/>
          </a:xfrm>
          <a:prstGeom prst="rect">
            <a:avLst/>
          </a:prstGeom>
        </p:spPr>
        <p:txBody>
          <a:bodyPr bIns="45000" lIns="90000" rIns="90000" tIns="45000"/>
          <a:p>
            <a:endParaRPr/>
          </a:p>
        </p:txBody>
      </p:sp>
      <p:sp>
        <p:nvSpPr>
          <p:cNvPr id="6" name="PlaceHolder 7"/>
          <p:cNvSpPr>
            <a:spLocks noGrp="1"/>
          </p:cNvSpPr>
          <p:nvPr>
            <p:ph type="sldNum"/>
          </p:nvPr>
        </p:nvSpPr>
        <p:spPr>
          <a:xfrm>
            <a:off x="0" y="0"/>
            <a:ext cx="-11796840" cy="-11796840"/>
          </a:xfrm>
          <a:prstGeom prst="rect">
            <a:avLst/>
          </a:prstGeom>
        </p:spPr>
        <p:txBody>
          <a:bodyPr bIns="45000" lIns="90000" rIns="90000" tIns="45000"/>
          <a:p>
            <a:pPr>
              <a:lnSpc>
                <a:spcPct val="100000"/>
              </a:lnSpc>
            </a:pPr>
            <a:fld id="{61612101-C161-4171-A1F1-816191A15111}" type="slidenum">
              <a:rPr lang="es-EC">
                <a:solidFill>
                  <a:srgbClr val="000000"/>
                </a:solidFill>
                <a:latin typeface="Franklin Gothic Book"/>
              </a:rPr>
              <a:t>&lt;número&gt;</a:t>
            </a:fld>
            <a:endParaRPr/>
          </a:p>
        </p:txBody>
      </p:sp>
    </p:spTree>
  </p:cSld>
  <p:clrMap accent1="accent1" accent2="accent2" accent3="accent3" accent4="accent4" accent5="accent5" accent6="accent6" bg1="lt1" bg2="lt2" folHlink="folHlink" hlink="hlink" tx1="dk1" tx2="dk2"/>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blipFill>
          <a:blip r:embed="rId2"/>
        </a:blip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456840" y="5647680"/>
            <a:ext cx="8229240" cy="1144800"/>
          </a:xfrm>
          <a:prstGeom prst="rect">
            <a:avLst/>
          </a:prstGeom>
        </p:spPr>
        <p:txBody>
          <a:bodyPr anchor="ctr" bIns="0" lIns="0" rIns="0" tIns="0" wrap="none"/>
          <a:p>
            <a:pPr algn="ctr"/>
            <a:r>
              <a:rPr lang="es-EC"/>
              <a:t>Pulse para editar el formato del texto de título</a:t>
            </a:r>
            <a:endParaRPr/>
          </a:p>
        </p:txBody>
      </p:sp>
      <p:sp>
        <p:nvSpPr>
          <p:cNvPr id="40" name="PlaceHolder 2"/>
          <p:cNvSpPr>
            <a:spLocks noGrp="1"/>
          </p:cNvSpPr>
          <p:nvPr>
            <p:ph type="body"/>
          </p:nvPr>
        </p:nvSpPr>
        <p:spPr>
          <a:xfrm>
            <a:off x="456840" y="718200"/>
            <a:ext cx="8229240" cy="3977280"/>
          </a:xfrm>
          <a:prstGeom prst="rect">
            <a:avLst/>
          </a:prstGeom>
        </p:spPr>
        <p:txBody>
          <a:bodyPr bIns="0" lIns="0" rIns="0" tIns="0" wrap="non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
        <p:nvSpPr>
          <p:cNvPr id="41" name="PlaceHolder 3"/>
          <p:cNvSpPr>
            <a:spLocks noGrp="1"/>
          </p:cNvSpPr>
          <p:nvPr>
            <p:ph type="dt"/>
          </p:nvPr>
        </p:nvSpPr>
        <p:spPr>
          <a:xfrm>
            <a:off x="456840" y="4875840"/>
            <a:ext cx="2130120" cy="473040"/>
          </a:xfrm>
          <a:prstGeom prst="rect">
            <a:avLst/>
          </a:prstGeom>
        </p:spPr>
        <p:txBody>
          <a:bodyPr bIns="0" lIns="0" rIns="0" tIns="0" wrap="none"/>
          <a:p>
            <a:r>
              <a:rPr lang="es-EC" sz="1400"/>
              <a:t>&lt;fecha/hora&gt;</a:t>
            </a:r>
            <a:endParaRPr/>
          </a:p>
        </p:txBody>
      </p:sp>
      <p:sp>
        <p:nvSpPr>
          <p:cNvPr id="42" name="PlaceHolder 4"/>
          <p:cNvSpPr>
            <a:spLocks noGrp="1"/>
          </p:cNvSpPr>
          <p:nvPr>
            <p:ph type="ftr"/>
          </p:nvPr>
        </p:nvSpPr>
        <p:spPr>
          <a:xfrm>
            <a:off x="3126960" y="4875840"/>
            <a:ext cx="2898360" cy="473040"/>
          </a:xfrm>
          <a:prstGeom prst="rect">
            <a:avLst/>
          </a:prstGeom>
        </p:spPr>
        <p:txBody>
          <a:bodyPr bIns="0" lIns="0" rIns="0" tIns="0" wrap="none"/>
          <a:p>
            <a:pPr algn="ctr"/>
            <a:r>
              <a:rPr lang="es-EC" sz="1400"/>
              <a:t>&lt;pie de página&gt;</a:t>
            </a:r>
            <a:endParaRPr/>
          </a:p>
        </p:txBody>
      </p:sp>
      <p:sp>
        <p:nvSpPr>
          <p:cNvPr id="43" name="PlaceHolder 5"/>
          <p:cNvSpPr>
            <a:spLocks noGrp="1"/>
          </p:cNvSpPr>
          <p:nvPr>
            <p:ph type="sldNum"/>
          </p:nvPr>
        </p:nvSpPr>
        <p:spPr>
          <a:xfrm>
            <a:off x="6555960" y="4875840"/>
            <a:ext cx="2130120" cy="473040"/>
          </a:xfrm>
          <a:prstGeom prst="rect">
            <a:avLst/>
          </a:prstGeom>
        </p:spPr>
        <p:txBody>
          <a:bodyPr bIns="0" lIns="0" rIns="0" tIns="0" wrap="none"/>
          <a:p>
            <a:pPr algn="r"/>
            <a:fld id="{21C1F151-2171-4161-A161-A191F1B1D131}" type="slidenum">
              <a:rPr lang="es-EC" sz="1400"/>
              <a:t>&lt;número&gt;</a:t>
            </a:fld>
            <a:endParaRPr/>
          </a:p>
        </p:txBody>
      </p:sp>
    </p:spTree>
  </p:cSld>
  <p:clrMap accent1="accent1" accent2="accent2" accent3="accent3" accent4="accent4" accent5="accent5" accent6="accent6" bg1="lt1" bg2="lt2" folHlink="folHlink" hlink="hlink" tx1="dk1" tx2="dk2"/>
  <p:sldLayoutIdLst>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Lst>
</p:sldMaster>
</file>

<file path=ppt/slides/_rels/slide1.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6" name="TextShape 1"/>
          <p:cNvSpPr txBox="1"/>
          <p:nvPr/>
        </p:nvSpPr>
        <p:spPr>
          <a:xfrm>
            <a:off x="755640" y="188640"/>
            <a:ext cx="7520760" cy="6336360"/>
          </a:xfrm>
          <a:prstGeom prst="rect">
            <a:avLst/>
          </a:prstGeom>
        </p:spPr>
        <p:txBody>
          <a:bodyPr/>
          <a:p>
            <a:pPr algn="ctr">
              <a:lnSpc>
                <a:spcPct val="100000"/>
              </a:lnSpc>
            </a:pPr>
            <a:r>
              <a:rPr b="1" lang="es-EC" sz="2400">
                <a:solidFill>
                  <a:srgbClr val="000000"/>
                </a:solidFill>
                <a:latin typeface="Times New Roman"/>
              </a:rPr>
              <a:t>UNIVERSIDAD REGIONAL AUTÓNOMA DE LOS ANDES  </a:t>
            </a:r>
            <a:endParaRPr/>
          </a:p>
          <a:p>
            <a:pPr algn="ctr">
              <a:lnSpc>
                <a:spcPct val="100000"/>
              </a:lnSpc>
            </a:pPr>
            <a:r>
              <a:rPr b="1" lang="es-EC" sz="2400">
                <a:solidFill>
                  <a:srgbClr val="000000"/>
                </a:solidFill>
                <a:latin typeface="Times New Roman"/>
              </a:rPr>
              <a:t>“</a:t>
            </a:r>
            <a:r>
              <a:rPr b="1" lang="es-EC" sz="2400">
                <a:solidFill>
                  <a:srgbClr val="000000"/>
                </a:solidFill>
                <a:latin typeface="Times New Roman"/>
              </a:rPr>
              <a:t>UNIANDES”</a:t>
            </a:r>
            <a:endParaRPr/>
          </a:p>
          <a:p>
            <a:pPr algn="ctr">
              <a:lnSpc>
                <a:spcPct val="100000"/>
              </a:lnSpc>
            </a:pPr>
            <a:endParaRPr/>
          </a:p>
          <a:p>
            <a:pPr algn="ctr">
              <a:lnSpc>
                <a:spcPct val="100000"/>
              </a:lnSpc>
            </a:pPr>
            <a:endParaRPr/>
          </a:p>
          <a:p>
            <a:pPr algn="ctr">
              <a:lnSpc>
                <a:spcPct val="100000"/>
              </a:lnSpc>
            </a:pPr>
            <a:r>
              <a:rPr b="1" lang="es-EC" sz="2000">
                <a:solidFill>
                  <a:srgbClr val="000000"/>
                </a:solidFill>
                <a:latin typeface="Times New Roman"/>
              </a:rPr>
              <a:t>FACULTAD DE SISTEMAS MERCANTILES </a:t>
            </a:r>
            <a:endParaRPr/>
          </a:p>
          <a:p>
            <a:pPr algn="ctr">
              <a:lnSpc>
                <a:spcPct val="100000"/>
              </a:lnSpc>
            </a:pPr>
            <a:r>
              <a:rPr b="1" lang="es-EC" sz="2000">
                <a:solidFill>
                  <a:srgbClr val="000000"/>
                </a:solidFill>
                <a:latin typeface="Times New Roman"/>
              </a:rPr>
              <a:t>CARRERA DE CONTABILIDAD Y AUDITORÍA </a:t>
            </a:r>
            <a:endParaRPr/>
          </a:p>
          <a:p>
            <a:pPr algn="ctr">
              <a:lnSpc>
                <a:spcPct val="100000"/>
              </a:lnSpc>
            </a:pPr>
            <a:r>
              <a:rPr b="1" lang="es-EC" sz="2000">
                <a:solidFill>
                  <a:srgbClr val="000000"/>
                </a:solidFill>
                <a:latin typeface="Times New Roman"/>
              </a:rPr>
              <a:t>TEMA: “MERCADOS FINANCIEROS” </a:t>
            </a:r>
            <a:endParaRPr/>
          </a:p>
          <a:p>
            <a:pPr algn="ctr">
              <a:lnSpc>
                <a:spcPct val="100000"/>
              </a:lnSpc>
            </a:pPr>
            <a:r>
              <a:rPr b="1" lang="es-EC" sz="2000">
                <a:solidFill>
                  <a:srgbClr val="000000"/>
                </a:solidFill>
                <a:latin typeface="Times New Roman"/>
              </a:rPr>
              <a:t>INTEGRANTES: -  </a:t>
            </a:r>
            <a:endParaRPr/>
          </a:p>
          <a:p>
            <a:pPr algn="ctr">
              <a:lnSpc>
                <a:spcPct val="100000"/>
              </a:lnSpc>
            </a:pPr>
            <a:r>
              <a:rPr b="1" lang="es-EC" sz="2000">
                <a:solidFill>
                  <a:srgbClr val="000000"/>
                </a:solidFill>
                <a:latin typeface="Times New Roman"/>
              </a:rPr>
              <a:t>Mónica Moreno</a:t>
            </a:r>
            <a:endParaRPr/>
          </a:p>
          <a:p>
            <a:pPr algn="ctr">
              <a:lnSpc>
                <a:spcPct val="100000"/>
              </a:lnSpc>
            </a:pPr>
            <a:r>
              <a:rPr b="1" lang="es-EC" sz="2000">
                <a:solidFill>
                  <a:srgbClr val="000000"/>
                </a:solidFill>
                <a:latin typeface="Times New Roman"/>
              </a:rPr>
              <a:t>Evelyn Vallejo</a:t>
            </a:r>
            <a:endParaRPr/>
          </a:p>
          <a:p>
            <a:pPr algn="ctr">
              <a:lnSpc>
                <a:spcPct val="100000"/>
              </a:lnSpc>
            </a:pPr>
            <a:r>
              <a:rPr b="1" lang="es-EC" sz="2000">
                <a:solidFill>
                  <a:srgbClr val="000000"/>
                </a:solidFill>
                <a:latin typeface="Times New Roman"/>
              </a:rPr>
              <a:t>Andrea Monar</a:t>
            </a:r>
            <a:endParaRPr/>
          </a:p>
          <a:p>
            <a:pPr algn="ctr">
              <a:lnSpc>
                <a:spcPct val="100000"/>
              </a:lnSpc>
            </a:pPr>
            <a:r>
              <a:rPr b="1" lang="es-EC" sz="2000">
                <a:solidFill>
                  <a:srgbClr val="000000"/>
                </a:solidFill>
                <a:latin typeface="Times New Roman"/>
              </a:rPr>
              <a:t>Cristhian Endara </a:t>
            </a:r>
            <a:endParaRPr/>
          </a:p>
          <a:p>
            <a:pPr algn="ctr">
              <a:lnSpc>
                <a:spcPct val="100000"/>
              </a:lnSpc>
            </a:pPr>
            <a:r>
              <a:rPr b="1" lang="es-EC" sz="2000">
                <a:solidFill>
                  <a:srgbClr val="000000"/>
                </a:solidFill>
                <a:latin typeface="Times New Roman"/>
              </a:rPr>
              <a:t> </a:t>
            </a:r>
            <a:r>
              <a:rPr b="1" lang="es-EC" sz="2000">
                <a:solidFill>
                  <a:srgbClr val="000000"/>
                </a:solidFill>
                <a:latin typeface="Times New Roman"/>
              </a:rPr>
              <a:t>ING.  Danny Sandoval </a:t>
            </a:r>
            <a:endParaRPr/>
          </a:p>
          <a:p>
            <a:pPr algn="ctr">
              <a:lnSpc>
                <a:spcPct val="100000"/>
              </a:lnSpc>
            </a:pPr>
            <a:r>
              <a:rPr b="1" lang="es-EC" sz="2000">
                <a:solidFill>
                  <a:srgbClr val="000000"/>
                </a:solidFill>
                <a:latin typeface="Times New Roman"/>
              </a:rPr>
              <a:t>TULCÁN 2012 </a:t>
            </a:r>
            <a:endParaRPr/>
          </a:p>
          <a:p>
            <a:pPr>
              <a:lnSpc>
                <a:spcPct val="100000"/>
              </a:lnSpc>
            </a:pPr>
            <a:endParaRPr/>
          </a:p>
        </p:txBody>
      </p:sp>
      <p:pic>
        <p:nvPicPr>
          <p:cNvPr descr="" id="77" name="Picture 2"/>
          <p:cNvPicPr/>
          <p:nvPr/>
        </p:nvPicPr>
        <p:blipFill>
          <a:blip r:embed="rId1"/>
          <a:stretch>
            <a:fillRect/>
          </a:stretch>
        </p:blipFill>
        <p:spPr>
          <a:xfrm>
            <a:off x="3852000" y="1484640"/>
            <a:ext cx="1367640" cy="1011240"/>
          </a:xfrm>
          <a:prstGeom prst="rect">
            <a:avLst/>
          </a:prstGeom>
        </p:spPr>
      </p:pic>
    </p:spTree>
  </p:cSld>
  <p:timing>
    <p:tnLst>
      <p:par>
        <p:cTn dur="indefinite" id="1" nodeType="tmRoot" restart="never">
          <p:childTnLst>
            <p:seq>
              <p:cTn dur="indefinite" id="2" nodeType="mainSeq">
                <p:childTnLst>
                  <p:par>
                    <p:cTn fill="hold" id="3">
                      <p:stCondLst>
                        <p:cond delay="indefinite"/>
                      </p:stCondLst>
                      <p:childTnLst>
                        <p:par>
                          <p:cTn fill="hold" id="4">
                            <p:stCondLst>
                              <p:cond delay="0"/>
                            </p:stCondLst>
                            <p:childTnLst>
                              <p:par>
                                <p:cTn fill="hold" id="5" nodeType="clickEffect" presetClass="entr" presetID="6" presetSubtype="16">
                                  <p:stCondLst>
                                    <p:cond delay="0"/>
                                  </p:stCondLst>
                                  <p:childTnLst>
                                    <p:set>
                                      <p:cBhvr>
                                        <p:cTn dur="1" fill="hold" id="6">
                                          <p:stCondLst>
                                            <p:cond delay="0"/>
                                          </p:stCondLst>
                                        </p:cTn>
                                        <p:tgtEl>
                                          <p:spTgt spid="76">
                                            <p:txEl>
                                              <p:pRg end="45" st="0"/>
                                            </p:txEl>
                                          </p:spTgt>
                                        </p:tgtEl>
                                        <p:attrNameLst>
                                          <p:attrName>style.visibility</p:attrName>
                                        </p:attrNameLst>
                                      </p:cBhvr>
                                      <p:to>
                                        <p:strVal val="visible"/>
                                      </p:to>
                                    </p:set>
                                    <p:animEffect filter="circle(in)" transition="out">
                                      <p:cBhvr additive="repl">
                                        <p:cTn dur="2000" fill="freeze" id="7"/>
                                        <p:tgtEl>
                                          <p:spTgt spid="76">
                                            <p:txEl>
                                              <p:pRg end="45" st="0"/>
                                            </p:txEl>
                                          </p:spTgt>
                                        </p:tgtEl>
                                      </p:cBhvr>
                                    </p:animEffect>
                                  </p:childTnLst>
                                </p:cTn>
                              </p:par>
                            </p:childTnLst>
                          </p:cTn>
                        </p:par>
                      </p:childTnLst>
                    </p:cTn>
                  </p:par>
                  <p:par>
                    <p:cTn fill="hold" id="8">
                      <p:stCondLst>
                        <p:cond delay="indefinite"/>
                      </p:stCondLst>
                      <p:childTnLst>
                        <p:par>
                          <p:cTn fill="hold" id="9">
                            <p:stCondLst>
                              <p:cond delay="0"/>
                            </p:stCondLst>
                            <p:childTnLst>
                              <p:par>
                                <p:cTn fill="hold" id="10" nodeType="clickEffect" presetClass="entr" presetID="6" presetSubtype="16">
                                  <p:stCondLst>
                                    <p:cond delay="0"/>
                                  </p:stCondLst>
                                  <p:childTnLst>
                                    <p:set>
                                      <p:cBhvr>
                                        <p:cTn dur="1" fill="hold" id="11">
                                          <p:stCondLst>
                                            <p:cond delay="0"/>
                                          </p:stCondLst>
                                        </p:cTn>
                                        <p:tgtEl>
                                          <p:spTgt spid="76">
                                            <p:txEl>
                                              <p:pRg end="56" st="45"/>
                                            </p:txEl>
                                          </p:spTgt>
                                        </p:tgtEl>
                                        <p:attrNameLst>
                                          <p:attrName>style.visibility</p:attrName>
                                        </p:attrNameLst>
                                      </p:cBhvr>
                                      <p:to>
                                        <p:strVal val="visible"/>
                                      </p:to>
                                    </p:set>
                                    <p:animEffect filter="circle(in)" transition="out">
                                      <p:cBhvr additive="repl">
                                        <p:cTn dur="2000" fill="freeze" id="12"/>
                                        <p:tgtEl>
                                          <p:spTgt spid="76">
                                            <p:txEl>
                                              <p:pRg end="56" st="45"/>
                                            </p:txEl>
                                          </p:spTgt>
                                        </p:tgtEl>
                                      </p:cBhvr>
                                    </p:animEffect>
                                  </p:childTnLst>
                                </p:cTn>
                              </p:par>
                            </p:childTnLst>
                          </p:cTn>
                        </p:par>
                      </p:childTnLst>
                    </p:cTn>
                  </p:par>
                  <p:par>
                    <p:cTn fill="hold" id="13">
                      <p:stCondLst>
                        <p:cond delay="indefinite"/>
                      </p:stCondLst>
                      <p:childTnLst>
                        <p:par>
                          <p:cTn fill="hold" id="14">
                            <p:stCondLst>
                              <p:cond delay="0"/>
                            </p:stCondLst>
                            <p:childTnLst>
                              <p:par>
                                <p:cTn fill="hold" id="15" nodeType="clickEffect" presetClass="entr" presetID="6" presetSubtype="16">
                                  <p:stCondLst>
                                    <p:cond delay="0"/>
                                  </p:stCondLst>
                                  <p:childTnLst>
                                    <p:set>
                                      <p:cBhvr>
                                        <p:cTn dur="1" fill="hold" id="16">
                                          <p:stCondLst>
                                            <p:cond delay="0"/>
                                          </p:stCondLst>
                                        </p:cTn>
                                        <p:tgtEl>
                                          <p:spTgt spid="76">
                                            <p:txEl>
                                              <p:pRg end="92" st="58"/>
                                            </p:txEl>
                                          </p:spTgt>
                                        </p:tgtEl>
                                        <p:attrNameLst>
                                          <p:attrName>style.visibility</p:attrName>
                                        </p:attrNameLst>
                                      </p:cBhvr>
                                      <p:to>
                                        <p:strVal val="visible"/>
                                      </p:to>
                                    </p:set>
                                    <p:animEffect filter="circle(in)" transition="out">
                                      <p:cBhvr additive="repl">
                                        <p:cTn dur="2000" fill="freeze" id="17"/>
                                        <p:tgtEl>
                                          <p:spTgt spid="76">
                                            <p:txEl>
                                              <p:pRg end="92" st="58"/>
                                            </p:txEl>
                                          </p:spTgt>
                                        </p:tgtEl>
                                      </p:cBhvr>
                                    </p:animEffect>
                                  </p:childTnLst>
                                </p:cTn>
                              </p:par>
                            </p:childTnLst>
                          </p:cTn>
                        </p:par>
                      </p:childTnLst>
                    </p:cTn>
                  </p:par>
                  <p:par>
                    <p:cTn fill="hold" id="18">
                      <p:stCondLst>
                        <p:cond delay="indefinite"/>
                      </p:stCondLst>
                      <p:childTnLst>
                        <p:par>
                          <p:cTn fill="hold" id="19">
                            <p:stCondLst>
                              <p:cond delay="0"/>
                            </p:stCondLst>
                            <p:childTnLst>
                              <p:par>
                                <p:cTn fill="hold" id="20" nodeType="clickEffect" presetClass="entr" presetID="6" presetSubtype="16">
                                  <p:stCondLst>
                                    <p:cond delay="0"/>
                                  </p:stCondLst>
                                  <p:childTnLst>
                                    <p:set>
                                      <p:cBhvr>
                                        <p:cTn dur="1" fill="hold" id="21">
                                          <p:stCondLst>
                                            <p:cond delay="0"/>
                                          </p:stCondLst>
                                        </p:cTn>
                                        <p:tgtEl>
                                          <p:spTgt spid="76">
                                            <p:txEl>
                                              <p:pRg end="129" st="92"/>
                                            </p:txEl>
                                          </p:spTgt>
                                        </p:tgtEl>
                                        <p:attrNameLst>
                                          <p:attrName>style.visibility</p:attrName>
                                        </p:attrNameLst>
                                      </p:cBhvr>
                                      <p:to>
                                        <p:strVal val="visible"/>
                                      </p:to>
                                    </p:set>
                                    <p:animEffect filter="circle(in)" transition="out">
                                      <p:cBhvr additive="repl">
                                        <p:cTn dur="2000" fill="freeze" id="22"/>
                                        <p:tgtEl>
                                          <p:spTgt spid="76">
                                            <p:txEl>
                                              <p:pRg end="129" st="92"/>
                                            </p:txEl>
                                          </p:spTgt>
                                        </p:tgtEl>
                                      </p:cBhvr>
                                    </p:animEffect>
                                  </p:childTnLst>
                                </p:cTn>
                              </p:par>
                            </p:childTnLst>
                          </p:cTn>
                        </p:par>
                      </p:childTnLst>
                    </p:cTn>
                  </p:par>
                  <p:par>
                    <p:cTn fill="hold" id="23">
                      <p:stCondLst>
                        <p:cond delay="indefinite"/>
                      </p:stCondLst>
                      <p:childTnLst>
                        <p:par>
                          <p:cTn fill="hold" id="24">
                            <p:stCondLst>
                              <p:cond delay="0"/>
                            </p:stCondLst>
                            <p:childTnLst>
                              <p:par>
                                <p:cTn fill="hold" id="25" nodeType="clickEffect" presetClass="entr" presetID="6" presetSubtype="16">
                                  <p:stCondLst>
                                    <p:cond delay="0"/>
                                  </p:stCondLst>
                                  <p:childTnLst>
                                    <p:set>
                                      <p:cBhvr>
                                        <p:cTn dur="1" fill="hold" id="26">
                                          <p:stCondLst>
                                            <p:cond delay="0"/>
                                          </p:stCondLst>
                                        </p:cTn>
                                        <p:tgtEl>
                                          <p:spTgt spid="76">
                                            <p:txEl>
                                              <p:pRg end="159" st="129"/>
                                            </p:txEl>
                                          </p:spTgt>
                                        </p:tgtEl>
                                        <p:attrNameLst>
                                          <p:attrName>style.visibility</p:attrName>
                                        </p:attrNameLst>
                                      </p:cBhvr>
                                      <p:to>
                                        <p:strVal val="visible"/>
                                      </p:to>
                                    </p:set>
                                    <p:animEffect filter="circle(in)" transition="out">
                                      <p:cBhvr additive="repl">
                                        <p:cTn dur="2000" fill="freeze" id="27"/>
                                        <p:tgtEl>
                                          <p:spTgt spid="76">
                                            <p:txEl>
                                              <p:pRg end="159" st="129"/>
                                            </p:txEl>
                                          </p:spTgt>
                                        </p:tgtEl>
                                      </p:cBhvr>
                                    </p:animEffect>
                                  </p:childTnLst>
                                </p:cTn>
                              </p:par>
                            </p:childTnLst>
                          </p:cTn>
                        </p:par>
                      </p:childTnLst>
                    </p:cTn>
                  </p:par>
                  <p:par>
                    <p:cTn fill="hold" id="28">
                      <p:stCondLst>
                        <p:cond delay="indefinite"/>
                      </p:stCondLst>
                      <p:childTnLst>
                        <p:par>
                          <p:cTn fill="hold" id="29">
                            <p:stCondLst>
                              <p:cond delay="0"/>
                            </p:stCondLst>
                            <p:childTnLst>
                              <p:par>
                                <p:cTn fill="hold" id="30" nodeType="clickEffect" presetClass="entr" presetID="6" presetSubtype="16">
                                  <p:stCondLst>
                                    <p:cond delay="0"/>
                                  </p:stCondLst>
                                  <p:childTnLst>
                                    <p:set>
                                      <p:cBhvr>
                                        <p:cTn dur="1" fill="hold" id="31">
                                          <p:stCondLst>
                                            <p:cond delay="0"/>
                                          </p:stCondLst>
                                        </p:cTn>
                                        <p:tgtEl>
                                          <p:spTgt spid="76">
                                            <p:txEl>
                                              <p:pRg end="176" st="159"/>
                                            </p:txEl>
                                          </p:spTgt>
                                        </p:tgtEl>
                                        <p:attrNameLst>
                                          <p:attrName>style.visibility</p:attrName>
                                        </p:attrNameLst>
                                      </p:cBhvr>
                                      <p:to>
                                        <p:strVal val="visible"/>
                                      </p:to>
                                    </p:set>
                                    <p:animEffect filter="circle(in)" transition="out">
                                      <p:cBhvr additive="repl">
                                        <p:cTn dur="2000" fill="freeze" id="32"/>
                                        <p:tgtEl>
                                          <p:spTgt spid="76">
                                            <p:txEl>
                                              <p:pRg end="176" st="159"/>
                                            </p:txEl>
                                          </p:spTgt>
                                        </p:tgtEl>
                                      </p:cBhvr>
                                    </p:animEffect>
                                  </p:childTnLst>
                                </p:cTn>
                              </p:par>
                            </p:childTnLst>
                          </p:cTn>
                        </p:par>
                      </p:childTnLst>
                    </p:cTn>
                  </p:par>
                  <p:par>
                    <p:cTn fill="hold" id="33">
                      <p:stCondLst>
                        <p:cond delay="indefinite"/>
                      </p:stCondLst>
                      <p:childTnLst>
                        <p:par>
                          <p:cTn fill="hold" id="34">
                            <p:stCondLst>
                              <p:cond delay="0"/>
                            </p:stCondLst>
                            <p:childTnLst>
                              <p:par>
                                <p:cTn fill="hold" id="35" nodeType="clickEffect" presetClass="entr" presetID="6" presetSubtype="16">
                                  <p:stCondLst>
                                    <p:cond delay="0"/>
                                  </p:stCondLst>
                                  <p:childTnLst>
                                    <p:set>
                                      <p:cBhvr>
                                        <p:cTn dur="1" fill="hold" id="36">
                                          <p:stCondLst>
                                            <p:cond delay="0"/>
                                          </p:stCondLst>
                                        </p:cTn>
                                        <p:tgtEl>
                                          <p:spTgt spid="76">
                                            <p:txEl>
                                              <p:pRg end="190" st="176"/>
                                            </p:txEl>
                                          </p:spTgt>
                                        </p:tgtEl>
                                        <p:attrNameLst>
                                          <p:attrName>style.visibility</p:attrName>
                                        </p:attrNameLst>
                                      </p:cBhvr>
                                      <p:to>
                                        <p:strVal val="visible"/>
                                      </p:to>
                                    </p:set>
                                    <p:animEffect filter="circle(in)" transition="out">
                                      <p:cBhvr additive="repl">
                                        <p:cTn dur="2000" fill="freeze" id="37"/>
                                        <p:tgtEl>
                                          <p:spTgt spid="76">
                                            <p:txEl>
                                              <p:pRg end="190" st="176"/>
                                            </p:txEl>
                                          </p:spTgt>
                                        </p:tgtEl>
                                      </p:cBhvr>
                                    </p:animEffect>
                                  </p:childTnLst>
                                </p:cTn>
                              </p:par>
                            </p:childTnLst>
                          </p:cTn>
                        </p:par>
                      </p:childTnLst>
                    </p:cTn>
                  </p:par>
                  <p:par>
                    <p:cTn fill="hold" id="38">
                      <p:stCondLst>
                        <p:cond delay="indefinite"/>
                      </p:stCondLst>
                      <p:childTnLst>
                        <p:par>
                          <p:cTn fill="hold" id="39">
                            <p:stCondLst>
                              <p:cond delay="0"/>
                            </p:stCondLst>
                            <p:childTnLst>
                              <p:par>
                                <p:cTn fill="hold" id="40" nodeType="clickEffect" presetClass="entr" presetID="6" presetSubtype="16">
                                  <p:stCondLst>
                                    <p:cond delay="0"/>
                                  </p:stCondLst>
                                  <p:childTnLst>
                                    <p:set>
                                      <p:cBhvr>
                                        <p:cTn dur="1" fill="hold" id="41">
                                          <p:stCondLst>
                                            <p:cond delay="0"/>
                                          </p:stCondLst>
                                        </p:cTn>
                                        <p:tgtEl>
                                          <p:spTgt spid="76">
                                            <p:txEl>
                                              <p:pRg end="205" st="190"/>
                                            </p:txEl>
                                          </p:spTgt>
                                        </p:tgtEl>
                                        <p:attrNameLst>
                                          <p:attrName>style.visibility</p:attrName>
                                        </p:attrNameLst>
                                      </p:cBhvr>
                                      <p:to>
                                        <p:strVal val="visible"/>
                                      </p:to>
                                    </p:set>
                                    <p:animEffect filter="circle(in)" transition="out">
                                      <p:cBhvr additive="repl">
                                        <p:cTn dur="2000" fill="freeze" id="42"/>
                                        <p:tgtEl>
                                          <p:spTgt spid="76">
                                            <p:txEl>
                                              <p:pRg end="205" st="190"/>
                                            </p:txEl>
                                          </p:spTgt>
                                        </p:tgtEl>
                                      </p:cBhvr>
                                    </p:animEffect>
                                  </p:childTnLst>
                                </p:cTn>
                              </p:par>
                            </p:childTnLst>
                          </p:cTn>
                        </p:par>
                      </p:childTnLst>
                    </p:cTn>
                  </p:par>
                  <p:par>
                    <p:cTn fill="hold" id="43">
                      <p:stCondLst>
                        <p:cond delay="indefinite"/>
                      </p:stCondLst>
                      <p:childTnLst>
                        <p:par>
                          <p:cTn fill="hold" id="44">
                            <p:stCondLst>
                              <p:cond delay="0"/>
                            </p:stCondLst>
                            <p:childTnLst>
                              <p:par>
                                <p:cTn fill="hold" id="45" nodeType="clickEffect" presetClass="entr" presetID="6" presetSubtype="16">
                                  <p:stCondLst>
                                    <p:cond delay="0"/>
                                  </p:stCondLst>
                                  <p:childTnLst>
                                    <p:set>
                                      <p:cBhvr>
                                        <p:cTn dur="1" fill="hold" id="46">
                                          <p:stCondLst>
                                            <p:cond delay="0"/>
                                          </p:stCondLst>
                                        </p:cTn>
                                        <p:tgtEl>
                                          <p:spTgt spid="76">
                                            <p:txEl>
                                              <p:pRg end="218" st="205"/>
                                            </p:txEl>
                                          </p:spTgt>
                                        </p:tgtEl>
                                        <p:attrNameLst>
                                          <p:attrName>style.visibility</p:attrName>
                                        </p:attrNameLst>
                                      </p:cBhvr>
                                      <p:to>
                                        <p:strVal val="visible"/>
                                      </p:to>
                                    </p:set>
                                    <p:animEffect filter="circle(in)" transition="out">
                                      <p:cBhvr additive="repl">
                                        <p:cTn dur="2000" fill="freeze" id="47"/>
                                        <p:tgtEl>
                                          <p:spTgt spid="76">
                                            <p:txEl>
                                              <p:pRg end="218" st="205"/>
                                            </p:txEl>
                                          </p:spTgt>
                                        </p:tgtEl>
                                      </p:cBhvr>
                                    </p:animEffect>
                                  </p:childTnLst>
                                </p:cTn>
                              </p:par>
                            </p:childTnLst>
                          </p:cTn>
                        </p:par>
                      </p:childTnLst>
                    </p:cTn>
                  </p:par>
                  <p:par>
                    <p:cTn fill="hold" id="48">
                      <p:stCondLst>
                        <p:cond delay="indefinite"/>
                      </p:stCondLst>
                      <p:childTnLst>
                        <p:par>
                          <p:cTn fill="hold" id="49">
                            <p:stCondLst>
                              <p:cond delay="0"/>
                            </p:stCondLst>
                            <p:childTnLst>
                              <p:par>
                                <p:cTn fill="hold" id="50" nodeType="clickEffect" presetClass="entr" presetID="6" presetSubtype="16">
                                  <p:stCondLst>
                                    <p:cond delay="0"/>
                                  </p:stCondLst>
                                  <p:childTnLst>
                                    <p:set>
                                      <p:cBhvr>
                                        <p:cTn dur="1" fill="hold" id="51">
                                          <p:stCondLst>
                                            <p:cond delay="0"/>
                                          </p:stCondLst>
                                        </p:cTn>
                                        <p:tgtEl>
                                          <p:spTgt spid="76">
                                            <p:txEl>
                                              <p:pRg end="236" st="218"/>
                                            </p:txEl>
                                          </p:spTgt>
                                        </p:tgtEl>
                                        <p:attrNameLst>
                                          <p:attrName>style.visibility</p:attrName>
                                        </p:attrNameLst>
                                      </p:cBhvr>
                                      <p:to>
                                        <p:strVal val="visible"/>
                                      </p:to>
                                    </p:set>
                                    <p:animEffect filter="circle(in)" transition="out">
                                      <p:cBhvr additive="repl">
                                        <p:cTn dur="2000" fill="freeze" id="52"/>
                                        <p:tgtEl>
                                          <p:spTgt spid="76">
                                            <p:txEl>
                                              <p:pRg end="236" st="218"/>
                                            </p:txEl>
                                          </p:spTgt>
                                        </p:tgtEl>
                                      </p:cBhvr>
                                    </p:animEffect>
                                  </p:childTnLst>
                                </p:cTn>
                              </p:par>
                            </p:childTnLst>
                          </p:cTn>
                        </p:par>
                      </p:childTnLst>
                    </p:cTn>
                  </p:par>
                  <p:par>
                    <p:cTn fill="hold" id="53">
                      <p:stCondLst>
                        <p:cond delay="indefinite"/>
                      </p:stCondLst>
                      <p:childTnLst>
                        <p:par>
                          <p:cTn fill="hold" id="54">
                            <p:stCondLst>
                              <p:cond delay="0"/>
                            </p:stCondLst>
                            <p:childTnLst>
                              <p:par>
                                <p:cTn fill="hold" id="55" nodeType="clickEffect" presetClass="entr" presetID="6" presetSubtype="16">
                                  <p:stCondLst>
                                    <p:cond delay="0"/>
                                  </p:stCondLst>
                                  <p:childTnLst>
                                    <p:set>
                                      <p:cBhvr>
                                        <p:cTn dur="1" fill="hold" id="56">
                                          <p:stCondLst>
                                            <p:cond delay="0"/>
                                          </p:stCondLst>
                                        </p:cTn>
                                        <p:tgtEl>
                                          <p:spTgt spid="76">
                                            <p:txEl>
                                              <p:pRg end="259" st="236"/>
                                            </p:txEl>
                                          </p:spTgt>
                                        </p:tgtEl>
                                        <p:attrNameLst>
                                          <p:attrName>style.visibility</p:attrName>
                                        </p:attrNameLst>
                                      </p:cBhvr>
                                      <p:to>
                                        <p:strVal val="visible"/>
                                      </p:to>
                                    </p:set>
                                    <p:animEffect filter="circle(in)" transition="out">
                                      <p:cBhvr additive="repl">
                                        <p:cTn dur="2000" fill="freeze" id="57"/>
                                        <p:tgtEl>
                                          <p:spTgt spid="76">
                                            <p:txEl>
                                              <p:pRg end="259" st="236"/>
                                            </p:txEl>
                                          </p:spTgt>
                                        </p:tgtEl>
                                      </p:cBhvr>
                                    </p:animEffect>
                                  </p:childTnLst>
                                </p:cTn>
                              </p:par>
                            </p:childTnLst>
                          </p:cTn>
                        </p:par>
                      </p:childTnLst>
                    </p:cTn>
                  </p:par>
                  <p:par>
                    <p:cTn fill="hold" id="58">
                      <p:stCondLst>
                        <p:cond delay="indefinite"/>
                      </p:stCondLst>
                      <p:childTnLst>
                        <p:par>
                          <p:cTn fill="hold" id="59">
                            <p:stCondLst>
                              <p:cond delay="0"/>
                            </p:stCondLst>
                            <p:childTnLst>
                              <p:par>
                                <p:cTn fill="hold" id="60" nodeType="clickEffect" presetClass="entr" presetID="6" presetSubtype="16">
                                  <p:stCondLst>
                                    <p:cond delay="0"/>
                                  </p:stCondLst>
                                  <p:childTnLst>
                                    <p:set>
                                      <p:cBhvr>
                                        <p:cTn dur="1" fill="hold" id="61">
                                          <p:stCondLst>
                                            <p:cond delay="0"/>
                                          </p:stCondLst>
                                        </p:cTn>
                                        <p:tgtEl>
                                          <p:spTgt spid="76">
                                            <p:txEl>
                                              <p:pRg end="272" st="259"/>
                                            </p:txEl>
                                          </p:spTgt>
                                        </p:tgtEl>
                                        <p:attrNameLst>
                                          <p:attrName>style.visibility</p:attrName>
                                        </p:attrNameLst>
                                      </p:cBhvr>
                                      <p:to>
                                        <p:strVal val="visible"/>
                                      </p:to>
                                    </p:set>
                                    <p:animEffect filter="circle(in)" transition="out">
                                      <p:cBhvr additive="repl">
                                        <p:cTn dur="2000" fill="freeze" id="62"/>
                                        <p:tgtEl>
                                          <p:spTgt spid="76">
                                            <p:txEl>
                                              <p:pRg end="272" st="259"/>
                                            </p:txEl>
                                          </p:spTgt>
                                        </p:tgtEl>
                                      </p:cBhvr>
                                    </p:animEffect>
                                  </p:childTnLst>
                                </p:cTn>
                              </p:par>
                            </p:childTnLst>
                          </p:cTn>
                        </p:par>
                      </p:childTnLst>
                    </p:cTn>
                  </p:par>
                  <p:par>
                    <p:cTn fill="hold" id="63">
                      <p:stCondLst>
                        <p:cond delay="indefinite"/>
                      </p:stCondLst>
                      <p:childTnLst>
                        <p:par>
                          <p:cTn fill="hold" id="64">
                            <p:stCondLst>
                              <p:cond delay="0"/>
                            </p:stCondLst>
                            <p:childTnLst>
                              <p:par>
                                <p:cTn fill="hold" id="65" nodeType="clickEffect" presetClass="entr" presetID="22" presetSubtype="4">
                                  <p:stCondLst>
                                    <p:cond delay="0"/>
                                  </p:stCondLst>
                                  <p:childTnLst>
                                    <p:set>
                                      <p:cBhvr>
                                        <p:cTn dur="1" fill="hold" id="66">
                                          <p:stCondLst>
                                            <p:cond delay="0"/>
                                          </p:stCondLst>
                                        </p:cTn>
                                        <p:tgtEl>
                                          <p:spTgt spid="77"/>
                                        </p:tgtEl>
                                        <p:attrNameLst>
                                          <p:attrName>style.visibility</p:attrName>
                                        </p:attrNameLst>
                                      </p:cBhvr>
                                      <p:to>
                                        <p:strVal val="visible"/>
                                      </p:to>
                                    </p:set>
                                    <p:animEffect filter="wipe(down)" transition="out">
                                      <p:cBhvr additive="repl">
                                        <p:cTn dur="500" fill="freeze" id="67"/>
                                        <p:tgtEl>
                                          <p:spTgt spid="77"/>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4" name="TextShape 1"/>
          <p:cNvSpPr txBox="1"/>
          <p:nvPr/>
        </p:nvSpPr>
        <p:spPr>
          <a:xfrm>
            <a:off x="822960" y="365760"/>
            <a:ext cx="7520760" cy="548280"/>
          </a:xfrm>
          <a:prstGeom prst="rect">
            <a:avLst/>
          </a:prstGeom>
        </p:spPr>
        <p:txBody>
          <a:bodyPr anchor="ctr"/>
          <a:p>
            <a:pPr algn="ctr">
              <a:lnSpc>
                <a:spcPct val="100000"/>
              </a:lnSpc>
            </a:pPr>
            <a:r>
              <a:rPr b="1" lang="es-EC" sz="2800">
                <a:solidFill>
                  <a:srgbClr val="000000"/>
                </a:solidFill>
                <a:latin typeface="Times New Roman"/>
              </a:rPr>
              <a:t>Otros mercados</a:t>
            </a:r>
            <a:r>
              <a:rPr b="1" i="1" lang="es-EC" sz="2800">
                <a:solidFill>
                  <a:srgbClr val="000000"/>
                </a:solidFill>
                <a:latin typeface="Times New Roman"/>
              </a:rPr>
              <a:t>
</a:t>
            </a:r>
            <a:endParaRPr/>
          </a:p>
        </p:txBody>
      </p:sp>
      <p:sp>
        <p:nvSpPr>
          <p:cNvPr id="95" name="TextShape 2"/>
          <p:cNvSpPr txBox="1"/>
          <p:nvPr/>
        </p:nvSpPr>
        <p:spPr>
          <a:xfrm>
            <a:off x="467640" y="1124640"/>
            <a:ext cx="8229240" cy="4525560"/>
          </a:xfrm>
          <a:prstGeom prst="rect">
            <a:avLst/>
          </a:prstGeom>
        </p:spPr>
        <p:txBody>
          <a:bodyPr/>
          <a:p>
            <a:pPr>
              <a:lnSpc>
                <a:spcPct val="100000"/>
              </a:lnSpc>
            </a:pPr>
            <a:r>
              <a:rPr b="1" lang="es-EC" sz="2800">
                <a:solidFill>
                  <a:srgbClr val="000000"/>
                </a:solidFill>
                <a:latin typeface="Times New Roman"/>
              </a:rPr>
              <a:t>Mercados de derivados.- </a:t>
            </a:r>
            <a:r>
              <a:rPr lang="es-EC" sz="2800">
                <a:solidFill>
                  <a:srgbClr val="000000"/>
                </a:solidFill>
                <a:latin typeface="Times New Roman"/>
              </a:rPr>
              <a:t>que provee instrumentos para el manejo del riesgo financiero .</a:t>
            </a:r>
            <a:endParaRPr/>
          </a:p>
          <a:p>
            <a:pPr>
              <a:lnSpc>
                <a:spcPct val="100000"/>
              </a:lnSpc>
            </a:pPr>
            <a:r>
              <a:rPr b="1" lang="es-EC" sz="2800">
                <a:solidFill>
                  <a:srgbClr val="000000"/>
                </a:solidFill>
                <a:latin typeface="Times New Roman"/>
              </a:rPr>
              <a:t>Mercados de seguros.- </a:t>
            </a:r>
            <a:r>
              <a:rPr lang="es-EC" sz="2800">
                <a:solidFill>
                  <a:srgbClr val="000000"/>
                </a:solidFill>
                <a:latin typeface="Times New Roman"/>
              </a:rPr>
              <a:t>que permite la redistribución de riesgos variados; véase contrato de seguro</a:t>
            </a:r>
            <a:endParaRPr/>
          </a:p>
          <a:p>
            <a:pPr>
              <a:lnSpc>
                <a:spcPct val="100000"/>
              </a:lnSpc>
            </a:pPr>
            <a:r>
              <a:rPr b="1" lang="es-EC" sz="2800">
                <a:solidFill>
                  <a:srgbClr val="000000"/>
                </a:solidFill>
                <a:latin typeface="Times New Roman"/>
              </a:rPr>
              <a:t>Mercado de divisas.- </a:t>
            </a:r>
            <a:r>
              <a:rPr lang="es-EC" sz="2800">
                <a:solidFill>
                  <a:srgbClr val="000000"/>
                </a:solidFill>
                <a:latin typeface="Times New Roman"/>
              </a:rPr>
              <a:t>que permite el intercambio de monedas extranjeras o divisas.</a:t>
            </a:r>
            <a:endParaRPr/>
          </a:p>
          <a:p>
            <a:pPr>
              <a:lnSpc>
                <a:spcPct val="100000"/>
              </a:lnSpc>
            </a:pPr>
            <a:endParaRPr/>
          </a:p>
        </p:txBody>
      </p:sp>
    </p:spTree>
  </p:cSld>
  <p:timing>
    <p:tnLst>
      <p:par>
        <p:cTn dur="indefinite" id="321" nodeType="tmRoot" restart="never">
          <p:childTnLst>
            <p:seq>
              <p:cTn dur="indefinite" id="322" nodeType="mainSeq">
                <p:childTnLst>
                  <p:par>
                    <p:cTn fill="hold" id="323">
                      <p:stCondLst>
                        <p:cond delay="indefinite"/>
                      </p:stCondLst>
                      <p:childTnLst>
                        <p:par>
                          <p:cTn fill="hold" id="324">
                            <p:stCondLst>
                              <p:cond delay="0"/>
                            </p:stCondLst>
                            <p:childTnLst>
                              <p:par>
                                <p:cTn fill="hold" id="325" nodeType="clickEffect" presetClass="entr" presetID="42">
                                  <p:stCondLst>
                                    <p:cond delay="0"/>
                                  </p:stCondLst>
                                  <p:childTnLst>
                                    <p:set>
                                      <p:cBhvr>
                                        <p:cTn dur="1" fill="hold" id="326">
                                          <p:stCondLst>
                                            <p:cond delay="0"/>
                                          </p:stCondLst>
                                        </p:cTn>
                                        <p:tgtEl>
                                          <p:spTgt spid="94"/>
                                        </p:tgtEl>
                                        <p:attrNameLst>
                                          <p:attrName>style.visibility</p:attrName>
                                        </p:attrNameLst>
                                      </p:cBhvr>
                                      <p:to>
                                        <p:strVal val="visible"/>
                                      </p:to>
                                    </p:set>
                                    <p:animEffect filter="fade" transition="in">
                                      <p:cBhvr additive="repl">
                                        <p:cTn dur="1000" fill="freeze" id="327"/>
                                        <p:tgtEl>
                                          <p:spTgt spid="94"/>
                                        </p:tgtEl>
                                      </p:cBhvr>
                                    </p:animEffect>
                                    <p:anim calcmode="lin" valueType="num">
                                      <p:cBhvr additive="repl">
                                        <p:cTn dur="1000" fill="hold" id="328"/>
                                        <p:tgtEl>
                                          <p:spTgt spid="94"/>
                                        </p:tgtEl>
                                        <p:attrNameLst>
                                          <p:attrName>ppt_x</p:attrName>
                                        </p:attrNameLst>
                                      </p:cBhvr>
                                      <p:tavLst>
                                        <p:tav tm="0">
                                          <p:val>
                                            <p:strVal val="#ppt_x"/>
                                          </p:val>
                                        </p:tav>
                                        <p:tav tm="100000">
                                          <p:val>
                                            <p:strVal val="#ppt_x"/>
                                          </p:val>
                                        </p:tav>
                                      </p:tavLst>
                                    </p:anim>
                                    <p:anim calcmode="lin" valueType="num">
                                      <p:cBhvr additive="repl">
                                        <p:cTn dur="1000" fill="hold" id="329"/>
                                        <p:tgtEl>
                                          <p:spTgt spid="94"/>
                                        </p:tgtEl>
                                        <p:attrNameLst>
                                          <p:attrName>ppt_y</p:attrName>
                                        </p:attrNameLst>
                                      </p:cBhvr>
                                      <p:tavLst>
                                        <p:tav tm="0">
                                          <p:val>
                                            <p:strVal val="#ppt_y+.1"/>
                                          </p:val>
                                        </p:tav>
                                        <p:tav tm="100000">
                                          <p:val>
                                            <p:strVal val="#ppt_y"/>
                                          </p:val>
                                        </p:tav>
                                      </p:tavLst>
                                    </p:anim>
                                  </p:childTnLst>
                                </p:cTn>
                              </p:par>
                            </p:childTnLst>
                          </p:cTn>
                        </p:par>
                      </p:childTnLst>
                    </p:cTn>
                  </p:par>
                  <p:par>
                    <p:cTn fill="hold" id="330">
                      <p:stCondLst>
                        <p:cond delay="indefinite"/>
                      </p:stCondLst>
                      <p:childTnLst>
                        <p:par>
                          <p:cTn fill="hold" id="331">
                            <p:stCondLst>
                              <p:cond delay="0"/>
                            </p:stCondLst>
                            <p:childTnLst>
                              <p:par>
                                <p:cTn fill="hold" id="332" nodeType="clickEffect" presetClass="entr" presetID="6" presetSubtype="16">
                                  <p:stCondLst>
                                    <p:cond delay="0"/>
                                  </p:stCondLst>
                                  <p:childTnLst>
                                    <p:set>
                                      <p:cBhvr>
                                        <p:cTn dur="1" fill="hold" id="333">
                                          <p:stCondLst>
                                            <p:cond delay="0"/>
                                          </p:stCondLst>
                                        </p:cTn>
                                        <p:tgtEl>
                                          <p:spTgt spid="95">
                                            <p:txEl>
                                              <p:pRg end="87" st="0"/>
                                            </p:txEl>
                                          </p:spTgt>
                                        </p:tgtEl>
                                        <p:attrNameLst>
                                          <p:attrName>style.visibility</p:attrName>
                                        </p:attrNameLst>
                                      </p:cBhvr>
                                      <p:to>
                                        <p:strVal val="visible"/>
                                      </p:to>
                                    </p:set>
                                    <p:animEffect filter="circle(in)" transition="out">
                                      <p:cBhvr additive="repl">
                                        <p:cTn dur="2000" fill="freeze" id="334"/>
                                        <p:tgtEl>
                                          <p:spTgt spid="95">
                                            <p:txEl>
                                              <p:pRg end="87" st="0"/>
                                            </p:txEl>
                                          </p:spTgt>
                                        </p:tgtEl>
                                      </p:cBhvr>
                                    </p:animEffect>
                                  </p:childTnLst>
                                </p:cTn>
                              </p:par>
                            </p:childTnLst>
                          </p:cTn>
                        </p:par>
                      </p:childTnLst>
                    </p:cTn>
                  </p:par>
                  <p:par>
                    <p:cTn fill="hold" id="335">
                      <p:stCondLst>
                        <p:cond delay="indefinite"/>
                      </p:stCondLst>
                      <p:childTnLst>
                        <p:par>
                          <p:cTn fill="hold" id="336">
                            <p:stCondLst>
                              <p:cond delay="0"/>
                            </p:stCondLst>
                            <p:childTnLst>
                              <p:par>
                                <p:cTn fill="hold" id="337" nodeType="clickEffect" presetClass="entr" presetID="6" presetSubtype="16">
                                  <p:stCondLst>
                                    <p:cond delay="0"/>
                                  </p:stCondLst>
                                  <p:childTnLst>
                                    <p:set>
                                      <p:cBhvr>
                                        <p:cTn dur="1" fill="hold" id="338">
                                          <p:stCondLst>
                                            <p:cond delay="0"/>
                                          </p:stCondLst>
                                        </p:cTn>
                                        <p:tgtEl>
                                          <p:spTgt spid="95">
                                            <p:txEl>
                                              <p:pRg end="185" st="87"/>
                                            </p:txEl>
                                          </p:spTgt>
                                        </p:tgtEl>
                                        <p:attrNameLst>
                                          <p:attrName>style.visibility</p:attrName>
                                        </p:attrNameLst>
                                      </p:cBhvr>
                                      <p:to>
                                        <p:strVal val="visible"/>
                                      </p:to>
                                    </p:set>
                                    <p:animEffect filter="circle(in)" transition="out">
                                      <p:cBhvr additive="repl">
                                        <p:cTn dur="2000" fill="freeze" id="339"/>
                                        <p:tgtEl>
                                          <p:spTgt spid="95">
                                            <p:txEl>
                                              <p:pRg end="185" st="87"/>
                                            </p:txEl>
                                          </p:spTgt>
                                        </p:tgtEl>
                                      </p:cBhvr>
                                    </p:animEffect>
                                  </p:childTnLst>
                                </p:cTn>
                              </p:par>
                            </p:childTnLst>
                          </p:cTn>
                        </p:par>
                      </p:childTnLst>
                    </p:cTn>
                  </p:par>
                  <p:par>
                    <p:cTn fill="hold" id="340">
                      <p:stCondLst>
                        <p:cond delay="indefinite"/>
                      </p:stCondLst>
                      <p:childTnLst>
                        <p:par>
                          <p:cTn fill="hold" id="341">
                            <p:stCondLst>
                              <p:cond delay="0"/>
                            </p:stCondLst>
                            <p:childTnLst>
                              <p:par>
                                <p:cTn fill="hold" id="342" nodeType="clickEffect" presetClass="entr" presetID="6" presetSubtype="16">
                                  <p:stCondLst>
                                    <p:cond delay="0"/>
                                  </p:stCondLst>
                                  <p:childTnLst>
                                    <p:set>
                                      <p:cBhvr>
                                        <p:cTn dur="1" fill="hold" id="343">
                                          <p:stCondLst>
                                            <p:cond delay="0"/>
                                          </p:stCondLst>
                                        </p:cTn>
                                        <p:tgtEl>
                                          <p:spTgt spid="95">
                                            <p:txEl>
                                              <p:pRg end="267" st="185"/>
                                            </p:txEl>
                                          </p:spTgt>
                                        </p:tgtEl>
                                        <p:attrNameLst>
                                          <p:attrName>style.visibility</p:attrName>
                                        </p:attrNameLst>
                                      </p:cBhvr>
                                      <p:to>
                                        <p:strVal val="visible"/>
                                      </p:to>
                                    </p:set>
                                    <p:animEffect filter="circle(in)" transition="out">
                                      <p:cBhvr additive="repl">
                                        <p:cTn dur="2000" fill="freeze" id="344"/>
                                        <p:tgtEl>
                                          <p:spTgt spid="95">
                                            <p:txEl>
                                              <p:pRg end="267" st="185"/>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 name="TextShape 1"/>
          <p:cNvSpPr txBox="1"/>
          <p:nvPr/>
        </p:nvSpPr>
        <p:spPr>
          <a:xfrm>
            <a:off x="1043640" y="4309200"/>
            <a:ext cx="7520760" cy="2117520"/>
          </a:xfrm>
          <a:prstGeom prst="rect">
            <a:avLst/>
          </a:prstGeom>
        </p:spPr>
        <p:txBody>
          <a:bodyPr anchor="ctr"/>
          <a:p>
            <a:pPr algn="ctr">
              <a:lnSpc>
                <a:spcPct val="100000"/>
              </a:lnSpc>
            </a:pPr>
            <a:r>
              <a:rPr lang="es-EC" sz="7200">
                <a:solidFill>
                  <a:srgbClr val="000000"/>
                </a:solidFill>
                <a:latin typeface="Times New Roman"/>
              </a:rPr>
              <a:t>Gracias por su atención</a:t>
            </a:r>
            <a:endParaRPr/>
          </a:p>
        </p:txBody>
      </p:sp>
    </p:spTree>
  </p:cSld>
  <p:timing>
    <p:tnLst>
      <p:par>
        <p:cTn dur="indefinite" id="345" nodeType="tmRoot" restart="never">
          <p:childTnLst>
            <p:seq>
              <p:cTn dur="indefinite" id="346" nodeType="mainSeq">
                <p:childTnLst>
                  <p:par>
                    <p:cTn fill="hold" id="347">
                      <p:stCondLst>
                        <p:cond delay="indefinite"/>
                      </p:stCondLst>
                      <p:childTnLst>
                        <p:par>
                          <p:cTn fill="hold" id="348">
                            <p:stCondLst>
                              <p:cond delay="0"/>
                            </p:stCondLst>
                            <p:childTnLst>
                              <p:par>
                                <p:cTn fill="hold" id="349" nodeType="clickEffect" presetClass="entr" presetID="22" presetSubtype="4">
                                  <p:stCondLst>
                                    <p:cond delay="0"/>
                                  </p:stCondLst>
                                  <p:childTnLst>
                                    <p:set>
                                      <p:cBhvr>
                                        <p:cTn dur="1" fill="hold" id="350">
                                          <p:stCondLst>
                                            <p:cond delay="0"/>
                                          </p:stCondLst>
                                        </p:cTn>
                                        <p:tgtEl>
                                          <p:spTgt spid="96"/>
                                        </p:tgtEl>
                                        <p:attrNameLst>
                                          <p:attrName>style.visibility</p:attrName>
                                        </p:attrNameLst>
                                      </p:cBhvr>
                                      <p:to>
                                        <p:strVal val="visible"/>
                                      </p:to>
                                    </p:set>
                                    <p:animEffect filter="wipe(down)" transition="out">
                                      <p:cBhvr additive="repl">
                                        <p:cTn dur="500" fill="freeze" id="351"/>
                                        <p:tgtEl>
                                          <p:spTgt spid="96"/>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8" name="TextShape 1"/>
          <p:cNvSpPr txBox="1"/>
          <p:nvPr/>
        </p:nvSpPr>
        <p:spPr>
          <a:xfrm>
            <a:off x="467640" y="0"/>
            <a:ext cx="8229240" cy="980280"/>
          </a:xfrm>
          <a:prstGeom prst="rect">
            <a:avLst/>
          </a:prstGeom>
        </p:spPr>
        <p:txBody>
          <a:bodyPr anchor="ctr"/>
          <a:p>
            <a:pPr>
              <a:lnSpc>
                <a:spcPct val="100000"/>
              </a:lnSpc>
            </a:pPr>
            <a:r>
              <a:rPr b="1" lang="es-EC" sz="2800">
                <a:solidFill>
                  <a:srgbClr val="000000"/>
                </a:solidFill>
                <a:latin typeface="Times New Roman"/>
              </a:rPr>
              <a:t>
</a:t>
            </a:r>
            <a:r>
              <a:rPr b="1" lang="es-EC" sz="2800">
                <a:solidFill>
                  <a:srgbClr val="000000"/>
                </a:solidFill>
                <a:latin typeface="Times New Roman"/>
              </a:rPr>
              <a:t>MERCADOS FINANCIEROS</a:t>
            </a:r>
            <a:r>
              <a:rPr lang="es-EC" sz="2800">
                <a:solidFill>
                  <a:srgbClr val="000000"/>
                </a:solidFill>
                <a:latin typeface="Times New Roman"/>
              </a:rPr>
              <a:t>
</a:t>
            </a:r>
            <a:endParaRPr/>
          </a:p>
        </p:txBody>
      </p:sp>
      <p:sp>
        <p:nvSpPr>
          <p:cNvPr id="79" name="TextShape 2"/>
          <p:cNvSpPr txBox="1"/>
          <p:nvPr/>
        </p:nvSpPr>
        <p:spPr>
          <a:xfrm>
            <a:off x="395640" y="980640"/>
            <a:ext cx="8229240" cy="4525560"/>
          </a:xfrm>
          <a:prstGeom prst="rect">
            <a:avLst/>
          </a:prstGeom>
        </p:spPr>
        <p:txBody>
          <a:bodyPr/>
          <a:p>
            <a:pPr algn="just">
              <a:lnSpc>
                <a:spcPct val="100000"/>
              </a:lnSpc>
            </a:pPr>
            <a:r>
              <a:rPr lang="es-EC" sz="2000">
                <a:solidFill>
                  <a:srgbClr val="000000"/>
                </a:solidFill>
                <a:latin typeface="Times New Roman"/>
              </a:rPr>
              <a:t>El Mercado Financiero es el lugar, mecanismo o sistema en el cual se compran y venden cualquier activo financiero.</a:t>
            </a:r>
            <a:endParaRPr/>
          </a:p>
          <a:p>
            <a:pPr algn="just">
              <a:lnSpc>
                <a:spcPct val="100000"/>
              </a:lnSpc>
            </a:pPr>
            <a:r>
              <a:rPr lang="es-EC" sz="2000">
                <a:solidFill>
                  <a:srgbClr val="000000"/>
                </a:solidFill>
                <a:latin typeface="Times New Roman"/>
              </a:rPr>
              <a:t>Los mercados financieros pueden funcionar sin contacto físico, a través de teléfono, fax, ordenador. También hay mercados financieros que si tienen contacto físico.</a:t>
            </a:r>
            <a:endParaRPr/>
          </a:p>
          <a:p>
            <a:pPr algn="just">
              <a:lnSpc>
                <a:spcPct val="100000"/>
              </a:lnSpc>
            </a:pPr>
            <a:r>
              <a:rPr lang="es-EC" sz="2000">
                <a:solidFill>
                  <a:srgbClr val="000000"/>
                </a:solidFill>
                <a:latin typeface="Times New Roman"/>
              </a:rPr>
              <a:t>En economía, un mercado financiero es un espacio (no se exige que sea un espacio físico concreto) en el que se realizan los intercambios de instrumentos financieros y se definen sus precios. En general, cualquier mercado de materias primas podría ser considerado como un mercado financiero si el propósito del comprador no es el consumo inmediato del producto, sino el retraso del consumo en el tiempo.</a:t>
            </a:r>
            <a:endParaRPr/>
          </a:p>
          <a:p>
            <a:pPr algn="just">
              <a:lnSpc>
                <a:spcPct val="100000"/>
              </a:lnSpc>
            </a:pPr>
            <a:r>
              <a:rPr lang="es-EC" sz="2000">
                <a:solidFill>
                  <a:srgbClr val="000000"/>
                </a:solidFill>
                <a:latin typeface="Times New Roman"/>
              </a:rPr>
              <a:t>Los mercados financieros están afectados por las fuerzas de oferta y demanda. </a:t>
            </a:r>
            <a:endParaRPr/>
          </a:p>
        </p:txBody>
      </p:sp>
    </p:spTree>
  </p:cSld>
  <p:timing>
    <p:tnLst>
      <p:par>
        <p:cTn dur="indefinite" id="68" nodeType="tmRoot" restart="never">
          <p:childTnLst>
            <p:seq>
              <p:cTn dur="indefinite" id="69" nodeType="mainSeq">
                <p:childTnLst>
                  <p:par>
                    <p:cTn fill="hold" id="70">
                      <p:stCondLst>
                        <p:cond delay="indefinite"/>
                      </p:stCondLst>
                      <p:childTnLst>
                        <p:par>
                          <p:cTn fill="hold" id="71">
                            <p:stCondLst>
                              <p:cond delay="0"/>
                            </p:stCondLst>
                            <p:childTnLst>
                              <p:par>
                                <p:cTn fill="hold" id="72" nodeType="clickEffect" presetClass="entr" presetID="42">
                                  <p:stCondLst>
                                    <p:cond delay="0"/>
                                  </p:stCondLst>
                                  <p:childTnLst>
                                    <p:set>
                                      <p:cBhvr>
                                        <p:cTn dur="1" fill="hold" id="73">
                                          <p:stCondLst>
                                            <p:cond delay="0"/>
                                          </p:stCondLst>
                                        </p:cTn>
                                        <p:tgtEl>
                                          <p:spTgt spid="78"/>
                                        </p:tgtEl>
                                        <p:attrNameLst>
                                          <p:attrName>style.visibility</p:attrName>
                                        </p:attrNameLst>
                                      </p:cBhvr>
                                      <p:to>
                                        <p:strVal val="visible"/>
                                      </p:to>
                                    </p:set>
                                    <p:animEffect filter="fade" transition="in">
                                      <p:cBhvr additive="repl">
                                        <p:cTn dur="1000" fill="freeze" id="74"/>
                                        <p:tgtEl>
                                          <p:spTgt spid="78"/>
                                        </p:tgtEl>
                                      </p:cBhvr>
                                    </p:animEffect>
                                    <p:anim calcmode="lin" valueType="num">
                                      <p:cBhvr additive="repl">
                                        <p:cTn dur="1000" fill="hold" id="75"/>
                                        <p:tgtEl>
                                          <p:spTgt spid="78"/>
                                        </p:tgtEl>
                                        <p:attrNameLst>
                                          <p:attrName>ppt_x</p:attrName>
                                        </p:attrNameLst>
                                      </p:cBhvr>
                                      <p:tavLst>
                                        <p:tav tm="0">
                                          <p:val>
                                            <p:strVal val="#ppt_x"/>
                                          </p:val>
                                        </p:tav>
                                        <p:tav tm="100000">
                                          <p:val>
                                            <p:strVal val="#ppt_x"/>
                                          </p:val>
                                        </p:tav>
                                      </p:tavLst>
                                    </p:anim>
                                    <p:anim calcmode="lin" valueType="num">
                                      <p:cBhvr additive="repl">
                                        <p:cTn dur="1000" fill="hold" id="76"/>
                                        <p:tgtEl>
                                          <p:spTgt spid="78"/>
                                        </p:tgtEl>
                                        <p:attrNameLst>
                                          <p:attrName>ppt_y</p:attrName>
                                        </p:attrNameLst>
                                      </p:cBhvr>
                                      <p:tavLst>
                                        <p:tav tm="0">
                                          <p:val>
                                            <p:strVal val="#ppt_y+.1"/>
                                          </p:val>
                                        </p:tav>
                                        <p:tav tm="100000">
                                          <p:val>
                                            <p:strVal val="#ppt_y"/>
                                          </p:val>
                                        </p:tav>
                                      </p:tavLst>
                                    </p:anim>
                                  </p:childTnLst>
                                </p:cTn>
                              </p:par>
                            </p:childTnLst>
                          </p:cTn>
                        </p:par>
                      </p:childTnLst>
                    </p:cTn>
                  </p:par>
                  <p:par>
                    <p:cTn fill="hold" id="77">
                      <p:stCondLst>
                        <p:cond delay="indefinite"/>
                      </p:stCondLst>
                      <p:childTnLst>
                        <p:par>
                          <p:cTn fill="hold" id="78">
                            <p:stCondLst>
                              <p:cond delay="0"/>
                            </p:stCondLst>
                            <p:childTnLst>
                              <p:par>
                                <p:cTn fill="hold" id="79" nodeType="clickEffect" presetClass="entr" presetID="10">
                                  <p:stCondLst>
                                    <p:cond delay="0"/>
                                  </p:stCondLst>
                                  <p:childTnLst>
                                    <p:set>
                                      <p:cBhvr>
                                        <p:cTn dur="1" fill="hold" id="80">
                                          <p:stCondLst>
                                            <p:cond delay="0"/>
                                          </p:stCondLst>
                                        </p:cTn>
                                        <p:tgtEl>
                                          <p:spTgt spid="79">
                                            <p:txEl>
                                              <p:pRg end="115" st="0"/>
                                            </p:txEl>
                                          </p:spTgt>
                                        </p:tgtEl>
                                        <p:attrNameLst>
                                          <p:attrName>style.visibility</p:attrName>
                                        </p:attrNameLst>
                                      </p:cBhvr>
                                      <p:to>
                                        <p:strVal val="visible"/>
                                      </p:to>
                                    </p:set>
                                    <p:animEffect filter="fade" transition="in">
                                      <p:cBhvr additive="repl">
                                        <p:cTn dur="500" fill="freeze" id="81"/>
                                        <p:tgtEl>
                                          <p:spTgt spid="79">
                                            <p:txEl>
                                              <p:pRg end="115" st="0"/>
                                            </p:txEl>
                                          </p:spTgt>
                                        </p:tgtEl>
                                      </p:cBhvr>
                                    </p:animEffect>
                                  </p:childTnLst>
                                </p:cTn>
                              </p:par>
                            </p:childTnLst>
                          </p:cTn>
                        </p:par>
                      </p:childTnLst>
                    </p:cTn>
                  </p:par>
                  <p:par>
                    <p:cTn fill="hold" id="82">
                      <p:stCondLst>
                        <p:cond delay="indefinite"/>
                      </p:stCondLst>
                      <p:childTnLst>
                        <p:par>
                          <p:cTn fill="hold" id="83">
                            <p:stCondLst>
                              <p:cond delay="0"/>
                            </p:stCondLst>
                            <p:childTnLst>
                              <p:par>
                                <p:cTn fill="hold" id="84" nodeType="clickEffect" presetClass="entr" presetID="10">
                                  <p:stCondLst>
                                    <p:cond delay="0"/>
                                  </p:stCondLst>
                                  <p:childTnLst>
                                    <p:set>
                                      <p:cBhvr>
                                        <p:cTn dur="1" fill="hold" id="85">
                                          <p:stCondLst>
                                            <p:cond delay="0"/>
                                          </p:stCondLst>
                                        </p:cTn>
                                        <p:tgtEl>
                                          <p:spTgt spid="79">
                                            <p:txEl>
                                              <p:pRg end="280" st="115"/>
                                            </p:txEl>
                                          </p:spTgt>
                                        </p:tgtEl>
                                        <p:attrNameLst>
                                          <p:attrName>style.visibility</p:attrName>
                                        </p:attrNameLst>
                                      </p:cBhvr>
                                      <p:to>
                                        <p:strVal val="visible"/>
                                      </p:to>
                                    </p:set>
                                    <p:animEffect filter="fade" transition="in">
                                      <p:cBhvr additive="repl">
                                        <p:cTn dur="500" fill="freeze" id="86"/>
                                        <p:tgtEl>
                                          <p:spTgt spid="79">
                                            <p:txEl>
                                              <p:pRg end="280" st="115"/>
                                            </p:txEl>
                                          </p:spTgt>
                                        </p:tgtEl>
                                      </p:cBhvr>
                                    </p:animEffect>
                                  </p:childTnLst>
                                </p:cTn>
                              </p:par>
                            </p:childTnLst>
                          </p:cTn>
                        </p:par>
                      </p:childTnLst>
                    </p:cTn>
                  </p:par>
                  <p:par>
                    <p:cTn fill="hold" id="87">
                      <p:stCondLst>
                        <p:cond delay="indefinite"/>
                      </p:stCondLst>
                      <p:childTnLst>
                        <p:par>
                          <p:cTn fill="hold" id="88">
                            <p:stCondLst>
                              <p:cond delay="0"/>
                            </p:stCondLst>
                            <p:childTnLst>
                              <p:par>
                                <p:cTn fill="hold" id="89" nodeType="clickEffect" presetClass="entr" presetID="10">
                                  <p:stCondLst>
                                    <p:cond delay="0"/>
                                  </p:stCondLst>
                                  <p:childTnLst>
                                    <p:set>
                                      <p:cBhvr>
                                        <p:cTn dur="1" fill="hold" id="90">
                                          <p:stCondLst>
                                            <p:cond delay="0"/>
                                          </p:stCondLst>
                                        </p:cTn>
                                        <p:tgtEl>
                                          <p:spTgt spid="79">
                                            <p:txEl>
                                              <p:pRg end="683" st="280"/>
                                            </p:txEl>
                                          </p:spTgt>
                                        </p:tgtEl>
                                        <p:attrNameLst>
                                          <p:attrName>style.visibility</p:attrName>
                                        </p:attrNameLst>
                                      </p:cBhvr>
                                      <p:to>
                                        <p:strVal val="visible"/>
                                      </p:to>
                                    </p:set>
                                    <p:animEffect filter="fade" transition="in">
                                      <p:cBhvr additive="repl">
                                        <p:cTn dur="500" fill="freeze" id="91"/>
                                        <p:tgtEl>
                                          <p:spTgt spid="79">
                                            <p:txEl>
                                              <p:pRg end="683" st="280"/>
                                            </p:txEl>
                                          </p:spTgt>
                                        </p:tgtEl>
                                      </p:cBhvr>
                                    </p:animEffect>
                                  </p:childTnLst>
                                </p:cTn>
                              </p:par>
                            </p:childTnLst>
                          </p:cTn>
                        </p:par>
                      </p:childTnLst>
                    </p:cTn>
                  </p:par>
                  <p:par>
                    <p:cTn fill="hold" id="92">
                      <p:stCondLst>
                        <p:cond delay="indefinite"/>
                      </p:stCondLst>
                      <p:childTnLst>
                        <p:par>
                          <p:cTn fill="hold" id="93">
                            <p:stCondLst>
                              <p:cond delay="0"/>
                            </p:stCondLst>
                            <p:childTnLst>
                              <p:par>
                                <p:cTn fill="hold" id="94" nodeType="clickEffect" presetClass="entr" presetID="10">
                                  <p:stCondLst>
                                    <p:cond delay="0"/>
                                  </p:stCondLst>
                                  <p:childTnLst>
                                    <p:set>
                                      <p:cBhvr>
                                        <p:cTn dur="1" fill="hold" id="95">
                                          <p:stCondLst>
                                            <p:cond delay="0"/>
                                          </p:stCondLst>
                                        </p:cTn>
                                        <p:tgtEl>
                                          <p:spTgt spid="79">
                                            <p:txEl>
                                              <p:pRg end="762" st="683"/>
                                            </p:txEl>
                                          </p:spTgt>
                                        </p:tgtEl>
                                        <p:attrNameLst>
                                          <p:attrName>style.visibility</p:attrName>
                                        </p:attrNameLst>
                                      </p:cBhvr>
                                      <p:to>
                                        <p:strVal val="visible"/>
                                      </p:to>
                                    </p:set>
                                    <p:animEffect filter="fade" transition="in">
                                      <p:cBhvr additive="repl">
                                        <p:cTn dur="500" fill="freeze" id="96"/>
                                        <p:tgtEl>
                                          <p:spTgt spid="79">
                                            <p:txEl>
                                              <p:pRg end="762" st="683"/>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0" name="TextShape 1"/>
          <p:cNvSpPr txBox="1"/>
          <p:nvPr/>
        </p:nvSpPr>
        <p:spPr>
          <a:xfrm>
            <a:off x="822960" y="260640"/>
            <a:ext cx="7520760" cy="653400"/>
          </a:xfrm>
          <a:prstGeom prst="rect">
            <a:avLst/>
          </a:prstGeom>
        </p:spPr>
        <p:txBody>
          <a:bodyPr anchor="ctr"/>
          <a:p>
            <a:pPr algn="ctr">
              <a:lnSpc>
                <a:spcPct val="100000"/>
              </a:lnSpc>
            </a:pPr>
            <a:r>
              <a:rPr b="1" lang="es-EC" sz="2800">
                <a:solidFill>
                  <a:srgbClr val="000000"/>
                </a:solidFill>
                <a:latin typeface="Times New Roman"/>
              </a:rPr>
              <a:t>
</a:t>
            </a:r>
            <a:r>
              <a:rPr b="1" lang="es-EC" sz="2800">
                <a:solidFill>
                  <a:srgbClr val="000000"/>
                </a:solidFill>
                <a:latin typeface="Times New Roman"/>
              </a:rPr>
              <a:t>FUNCIONES:</a:t>
            </a:r>
            <a:r>
              <a:rPr lang="es-EC" sz="2800">
                <a:solidFill>
                  <a:srgbClr val="000000"/>
                </a:solidFill>
                <a:latin typeface="Times New Roman"/>
              </a:rPr>
              <a:t>
</a:t>
            </a:r>
            <a:endParaRPr/>
          </a:p>
        </p:txBody>
      </p:sp>
      <p:sp>
        <p:nvSpPr>
          <p:cNvPr id="81" name="TextShape 2"/>
          <p:cNvSpPr txBox="1"/>
          <p:nvPr/>
        </p:nvSpPr>
        <p:spPr>
          <a:xfrm>
            <a:off x="467640" y="1124640"/>
            <a:ext cx="8229240" cy="4525560"/>
          </a:xfrm>
          <a:prstGeom prst="rect">
            <a:avLst/>
          </a:prstGeom>
        </p:spPr>
        <p:txBody>
          <a:bodyPr/>
          <a:p>
            <a:pPr>
              <a:lnSpc>
                <a:spcPct val="100000"/>
              </a:lnSpc>
            </a:pPr>
            <a:r>
              <a:rPr lang="es-EC" sz="2000">
                <a:solidFill>
                  <a:srgbClr val="000000"/>
                </a:solidFill>
                <a:latin typeface="Times New Roman"/>
              </a:rPr>
              <a:t>Las funciones que se desarrollan a través de los mercados financieros son las siguientes:</a:t>
            </a:r>
            <a:endParaRPr/>
          </a:p>
          <a:p>
            <a:pPr>
              <a:lnSpc>
                <a:spcPct val="100000"/>
              </a:lnSpc>
            </a:pPr>
            <a:r>
              <a:rPr lang="es-EC" sz="2000">
                <a:solidFill>
                  <a:srgbClr val="000000"/>
                </a:solidFill>
                <a:latin typeface="Times New Roman"/>
              </a:rPr>
              <a:t>Facilitar la puesta en contacto de los demandantes de fondos con los oferentes de fondos, es decir, poner en contacto a los agentes que intervienen en los mercados financieros.</a:t>
            </a:r>
            <a:endParaRPr/>
          </a:p>
          <a:p>
            <a:pPr>
              <a:lnSpc>
                <a:spcPct val="100000"/>
              </a:lnSpc>
            </a:pPr>
            <a:r>
              <a:rPr lang="es-EC" sz="2000">
                <a:solidFill>
                  <a:srgbClr val="000000"/>
                </a:solidFill>
                <a:latin typeface="Times New Roman"/>
              </a:rPr>
              <a:t>Fijar los precios de los productos financieros en función de su oferta y su demanda.</a:t>
            </a:r>
            <a:endParaRPr/>
          </a:p>
          <a:p>
            <a:pPr>
              <a:lnSpc>
                <a:spcPct val="100000"/>
              </a:lnSpc>
            </a:pPr>
            <a:r>
              <a:rPr lang="es-EC" sz="2000">
                <a:solidFill>
                  <a:srgbClr val="000000"/>
                </a:solidFill>
                <a:latin typeface="Times New Roman"/>
              </a:rPr>
              <a:t>Reducir los costes de intermediación, lo que permite una mayor circulación de los productos.</a:t>
            </a:r>
            <a:endParaRPr/>
          </a:p>
          <a:p>
            <a:pPr>
              <a:lnSpc>
                <a:spcPct val="100000"/>
              </a:lnSpc>
            </a:pPr>
            <a:r>
              <a:rPr lang="es-EC" sz="2000">
                <a:solidFill>
                  <a:srgbClr val="000000"/>
                </a:solidFill>
                <a:latin typeface="Times New Roman"/>
              </a:rPr>
              <a:t>Administrar los flujos de liquidez de productos o mercado dado a otro.</a:t>
            </a:r>
            <a:endParaRPr/>
          </a:p>
          <a:p>
            <a:pPr>
              <a:lnSpc>
                <a:spcPct val="100000"/>
              </a:lnSpc>
            </a:pPr>
            <a:r>
              <a:rPr lang="es-EC" sz="2000">
                <a:solidFill>
                  <a:srgbClr val="000000"/>
                </a:solidFill>
                <a:latin typeface="Times New Roman"/>
              </a:rPr>
              <a:t>Dotar de liquidez a los activos financieros.</a:t>
            </a:r>
            <a:endParaRPr/>
          </a:p>
        </p:txBody>
      </p:sp>
    </p:spTree>
  </p:cSld>
  <p:timing>
    <p:tnLst>
      <p:par>
        <p:cTn dur="indefinite" id="97" nodeType="tmRoot" restart="never">
          <p:childTnLst>
            <p:seq>
              <p:cTn dur="indefinite" id="98" nodeType="mainSeq">
                <p:childTnLst>
                  <p:par>
                    <p:cTn fill="hold" id="99">
                      <p:stCondLst>
                        <p:cond delay="indefinite"/>
                      </p:stCondLst>
                      <p:childTnLst>
                        <p:par>
                          <p:cTn fill="hold" id="100">
                            <p:stCondLst>
                              <p:cond delay="0"/>
                            </p:stCondLst>
                            <p:childTnLst>
                              <p:par>
                                <p:cTn fill="hold" id="101" nodeType="clickEffect" presetClass="entr" presetID="42">
                                  <p:stCondLst>
                                    <p:cond delay="0"/>
                                  </p:stCondLst>
                                  <p:childTnLst>
                                    <p:set>
                                      <p:cBhvr>
                                        <p:cTn dur="1" fill="hold" id="102">
                                          <p:stCondLst>
                                            <p:cond delay="0"/>
                                          </p:stCondLst>
                                        </p:cTn>
                                        <p:tgtEl>
                                          <p:spTgt spid="80"/>
                                        </p:tgtEl>
                                        <p:attrNameLst>
                                          <p:attrName>style.visibility</p:attrName>
                                        </p:attrNameLst>
                                      </p:cBhvr>
                                      <p:to>
                                        <p:strVal val="visible"/>
                                      </p:to>
                                    </p:set>
                                    <p:animEffect filter="fade" transition="in">
                                      <p:cBhvr additive="repl">
                                        <p:cTn dur="1000" fill="freeze" id="103"/>
                                        <p:tgtEl>
                                          <p:spTgt spid="80"/>
                                        </p:tgtEl>
                                      </p:cBhvr>
                                    </p:animEffect>
                                    <p:anim calcmode="lin" valueType="num">
                                      <p:cBhvr additive="repl">
                                        <p:cTn dur="1000" fill="hold" id="104"/>
                                        <p:tgtEl>
                                          <p:spTgt spid="80"/>
                                        </p:tgtEl>
                                        <p:attrNameLst>
                                          <p:attrName>ppt_x</p:attrName>
                                        </p:attrNameLst>
                                      </p:cBhvr>
                                      <p:tavLst>
                                        <p:tav tm="0">
                                          <p:val>
                                            <p:strVal val="#ppt_x"/>
                                          </p:val>
                                        </p:tav>
                                        <p:tav tm="100000">
                                          <p:val>
                                            <p:strVal val="#ppt_x"/>
                                          </p:val>
                                        </p:tav>
                                      </p:tavLst>
                                    </p:anim>
                                    <p:anim calcmode="lin" valueType="num">
                                      <p:cBhvr additive="repl">
                                        <p:cTn dur="1000" fill="hold" id="105"/>
                                        <p:tgtEl>
                                          <p:spTgt spid="80"/>
                                        </p:tgtEl>
                                        <p:attrNameLst>
                                          <p:attrName>ppt_y</p:attrName>
                                        </p:attrNameLst>
                                      </p:cBhvr>
                                      <p:tavLst>
                                        <p:tav tm="0">
                                          <p:val>
                                            <p:strVal val="#ppt_y+.1"/>
                                          </p:val>
                                        </p:tav>
                                        <p:tav tm="100000">
                                          <p:val>
                                            <p:strVal val="#ppt_y"/>
                                          </p:val>
                                        </p:tav>
                                      </p:tavLst>
                                    </p:anim>
                                  </p:childTnLst>
                                </p:cTn>
                              </p:par>
                            </p:childTnLst>
                          </p:cTn>
                        </p:par>
                      </p:childTnLst>
                    </p:cTn>
                  </p:par>
                  <p:par>
                    <p:cTn fill="hold" id="106">
                      <p:stCondLst>
                        <p:cond delay="indefinite"/>
                      </p:stCondLst>
                      <p:childTnLst>
                        <p:par>
                          <p:cTn fill="hold" id="107">
                            <p:stCondLst>
                              <p:cond delay="0"/>
                            </p:stCondLst>
                            <p:childTnLst>
                              <p:par>
                                <p:cTn fill="hold" id="108" nodeType="clickEffect" presetClass="entr" presetID="10">
                                  <p:stCondLst>
                                    <p:cond delay="0"/>
                                  </p:stCondLst>
                                  <p:childTnLst>
                                    <p:set>
                                      <p:cBhvr>
                                        <p:cTn dur="1" fill="hold" id="109">
                                          <p:stCondLst>
                                            <p:cond delay="0"/>
                                          </p:stCondLst>
                                        </p:cTn>
                                        <p:tgtEl>
                                          <p:spTgt spid="81">
                                            <p:txEl>
                                              <p:pRg end="90" st="0"/>
                                            </p:txEl>
                                          </p:spTgt>
                                        </p:tgtEl>
                                        <p:attrNameLst>
                                          <p:attrName>style.visibility</p:attrName>
                                        </p:attrNameLst>
                                      </p:cBhvr>
                                      <p:to>
                                        <p:strVal val="visible"/>
                                      </p:to>
                                    </p:set>
                                    <p:animEffect filter="fade" transition="in">
                                      <p:cBhvr additive="repl">
                                        <p:cTn dur="500" fill="freeze" id="110"/>
                                        <p:tgtEl>
                                          <p:spTgt spid="81">
                                            <p:txEl>
                                              <p:pRg end="90" st="0"/>
                                            </p:txEl>
                                          </p:spTgt>
                                        </p:tgtEl>
                                      </p:cBhvr>
                                    </p:animEffect>
                                  </p:childTnLst>
                                </p:cTn>
                              </p:par>
                            </p:childTnLst>
                          </p:cTn>
                        </p:par>
                      </p:childTnLst>
                    </p:cTn>
                  </p:par>
                  <p:par>
                    <p:cTn fill="hold" id="111">
                      <p:stCondLst>
                        <p:cond delay="indefinite"/>
                      </p:stCondLst>
                      <p:childTnLst>
                        <p:par>
                          <p:cTn fill="hold" id="112">
                            <p:stCondLst>
                              <p:cond delay="0"/>
                            </p:stCondLst>
                            <p:childTnLst>
                              <p:par>
                                <p:cTn fill="hold" id="113" nodeType="clickEffect" presetClass="entr" presetID="10">
                                  <p:stCondLst>
                                    <p:cond delay="0"/>
                                  </p:stCondLst>
                                  <p:childTnLst>
                                    <p:set>
                                      <p:cBhvr>
                                        <p:cTn dur="1" fill="hold" id="114">
                                          <p:stCondLst>
                                            <p:cond delay="0"/>
                                          </p:stCondLst>
                                        </p:cTn>
                                        <p:tgtEl>
                                          <p:spTgt spid="81">
                                            <p:txEl>
                                              <p:pRg end="267" st="90"/>
                                            </p:txEl>
                                          </p:spTgt>
                                        </p:tgtEl>
                                        <p:attrNameLst>
                                          <p:attrName>style.visibility</p:attrName>
                                        </p:attrNameLst>
                                      </p:cBhvr>
                                      <p:to>
                                        <p:strVal val="visible"/>
                                      </p:to>
                                    </p:set>
                                    <p:animEffect filter="fade" transition="in">
                                      <p:cBhvr additive="repl">
                                        <p:cTn dur="500" fill="freeze" id="115"/>
                                        <p:tgtEl>
                                          <p:spTgt spid="81">
                                            <p:txEl>
                                              <p:pRg end="267" st="90"/>
                                            </p:txEl>
                                          </p:spTgt>
                                        </p:tgtEl>
                                      </p:cBhvr>
                                    </p:animEffect>
                                  </p:childTnLst>
                                </p:cTn>
                              </p:par>
                            </p:childTnLst>
                          </p:cTn>
                        </p:par>
                      </p:childTnLst>
                    </p:cTn>
                  </p:par>
                  <p:par>
                    <p:cTn fill="hold" id="116">
                      <p:stCondLst>
                        <p:cond delay="indefinite"/>
                      </p:stCondLst>
                      <p:childTnLst>
                        <p:par>
                          <p:cTn fill="hold" id="117">
                            <p:stCondLst>
                              <p:cond delay="0"/>
                            </p:stCondLst>
                            <p:childTnLst>
                              <p:par>
                                <p:cTn fill="hold" id="118" nodeType="clickEffect" presetClass="entr" presetID="10">
                                  <p:stCondLst>
                                    <p:cond delay="0"/>
                                  </p:stCondLst>
                                  <p:childTnLst>
                                    <p:set>
                                      <p:cBhvr>
                                        <p:cTn dur="1" fill="hold" id="119">
                                          <p:stCondLst>
                                            <p:cond delay="0"/>
                                          </p:stCondLst>
                                        </p:cTn>
                                        <p:tgtEl>
                                          <p:spTgt spid="81">
                                            <p:txEl>
                                              <p:pRg end="352" st="267"/>
                                            </p:txEl>
                                          </p:spTgt>
                                        </p:tgtEl>
                                        <p:attrNameLst>
                                          <p:attrName>style.visibility</p:attrName>
                                        </p:attrNameLst>
                                      </p:cBhvr>
                                      <p:to>
                                        <p:strVal val="visible"/>
                                      </p:to>
                                    </p:set>
                                    <p:animEffect filter="fade" transition="in">
                                      <p:cBhvr additive="repl">
                                        <p:cTn dur="500" fill="freeze" id="120"/>
                                        <p:tgtEl>
                                          <p:spTgt spid="81">
                                            <p:txEl>
                                              <p:pRg end="352" st="267"/>
                                            </p:txEl>
                                          </p:spTgt>
                                        </p:tgtEl>
                                      </p:cBhvr>
                                    </p:animEffect>
                                  </p:childTnLst>
                                </p:cTn>
                              </p:par>
                            </p:childTnLst>
                          </p:cTn>
                        </p:par>
                      </p:childTnLst>
                    </p:cTn>
                  </p:par>
                  <p:par>
                    <p:cTn fill="hold" id="121">
                      <p:stCondLst>
                        <p:cond delay="indefinite"/>
                      </p:stCondLst>
                      <p:childTnLst>
                        <p:par>
                          <p:cTn fill="hold" id="122">
                            <p:stCondLst>
                              <p:cond delay="0"/>
                            </p:stCondLst>
                            <p:childTnLst>
                              <p:par>
                                <p:cTn fill="hold" id="123" nodeType="clickEffect" presetClass="entr" presetID="10">
                                  <p:stCondLst>
                                    <p:cond delay="0"/>
                                  </p:stCondLst>
                                  <p:childTnLst>
                                    <p:set>
                                      <p:cBhvr>
                                        <p:cTn dur="1" fill="hold" id="124">
                                          <p:stCondLst>
                                            <p:cond delay="0"/>
                                          </p:stCondLst>
                                        </p:cTn>
                                        <p:tgtEl>
                                          <p:spTgt spid="81">
                                            <p:txEl>
                                              <p:pRg end="445" st="352"/>
                                            </p:txEl>
                                          </p:spTgt>
                                        </p:tgtEl>
                                        <p:attrNameLst>
                                          <p:attrName>style.visibility</p:attrName>
                                        </p:attrNameLst>
                                      </p:cBhvr>
                                      <p:to>
                                        <p:strVal val="visible"/>
                                      </p:to>
                                    </p:set>
                                    <p:animEffect filter="fade" transition="in">
                                      <p:cBhvr additive="repl">
                                        <p:cTn dur="500" fill="freeze" id="125"/>
                                        <p:tgtEl>
                                          <p:spTgt spid="81">
                                            <p:txEl>
                                              <p:pRg end="445" st="352"/>
                                            </p:txEl>
                                          </p:spTgt>
                                        </p:tgtEl>
                                      </p:cBhvr>
                                    </p:animEffect>
                                  </p:childTnLst>
                                </p:cTn>
                              </p:par>
                            </p:childTnLst>
                          </p:cTn>
                        </p:par>
                      </p:childTnLst>
                    </p:cTn>
                  </p:par>
                  <p:par>
                    <p:cTn fill="hold" id="126">
                      <p:stCondLst>
                        <p:cond delay="indefinite"/>
                      </p:stCondLst>
                      <p:childTnLst>
                        <p:par>
                          <p:cTn fill="hold" id="127">
                            <p:stCondLst>
                              <p:cond delay="0"/>
                            </p:stCondLst>
                            <p:childTnLst>
                              <p:par>
                                <p:cTn fill="hold" id="128" nodeType="clickEffect" presetClass="entr" presetID="10">
                                  <p:stCondLst>
                                    <p:cond delay="0"/>
                                  </p:stCondLst>
                                  <p:childTnLst>
                                    <p:set>
                                      <p:cBhvr>
                                        <p:cTn dur="1" fill="hold" id="129">
                                          <p:stCondLst>
                                            <p:cond delay="0"/>
                                          </p:stCondLst>
                                        </p:cTn>
                                        <p:tgtEl>
                                          <p:spTgt spid="81">
                                            <p:txEl>
                                              <p:pRg end="516" st="445"/>
                                            </p:txEl>
                                          </p:spTgt>
                                        </p:tgtEl>
                                        <p:attrNameLst>
                                          <p:attrName>style.visibility</p:attrName>
                                        </p:attrNameLst>
                                      </p:cBhvr>
                                      <p:to>
                                        <p:strVal val="visible"/>
                                      </p:to>
                                    </p:set>
                                    <p:animEffect filter="fade" transition="in">
                                      <p:cBhvr additive="repl">
                                        <p:cTn dur="500" fill="freeze" id="130"/>
                                        <p:tgtEl>
                                          <p:spTgt spid="81">
                                            <p:txEl>
                                              <p:pRg end="516" st="445"/>
                                            </p:txEl>
                                          </p:spTgt>
                                        </p:tgtEl>
                                      </p:cBhvr>
                                    </p:animEffect>
                                  </p:childTnLst>
                                </p:cTn>
                              </p:par>
                            </p:childTnLst>
                          </p:cTn>
                        </p:par>
                      </p:childTnLst>
                    </p:cTn>
                  </p:par>
                  <p:par>
                    <p:cTn fill="hold" id="131">
                      <p:stCondLst>
                        <p:cond delay="indefinite"/>
                      </p:stCondLst>
                      <p:childTnLst>
                        <p:par>
                          <p:cTn fill="hold" id="132">
                            <p:stCondLst>
                              <p:cond delay="0"/>
                            </p:stCondLst>
                            <p:childTnLst>
                              <p:par>
                                <p:cTn fill="hold" id="133" nodeType="clickEffect" presetClass="entr" presetID="10">
                                  <p:stCondLst>
                                    <p:cond delay="0"/>
                                  </p:stCondLst>
                                  <p:childTnLst>
                                    <p:set>
                                      <p:cBhvr>
                                        <p:cTn dur="1" fill="hold" id="134">
                                          <p:stCondLst>
                                            <p:cond delay="0"/>
                                          </p:stCondLst>
                                        </p:cTn>
                                        <p:tgtEl>
                                          <p:spTgt spid="81">
                                            <p:txEl>
                                              <p:pRg end="561" st="516"/>
                                            </p:txEl>
                                          </p:spTgt>
                                        </p:tgtEl>
                                        <p:attrNameLst>
                                          <p:attrName>style.visibility</p:attrName>
                                        </p:attrNameLst>
                                      </p:cBhvr>
                                      <p:to>
                                        <p:strVal val="visible"/>
                                      </p:to>
                                    </p:set>
                                    <p:animEffect filter="fade" transition="in">
                                      <p:cBhvr additive="repl">
                                        <p:cTn dur="500" fill="freeze" id="135"/>
                                        <p:tgtEl>
                                          <p:spTgt spid="81">
                                            <p:txEl>
                                              <p:pRg end="561" st="516"/>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2" name="TextShape 1"/>
          <p:cNvSpPr txBox="1"/>
          <p:nvPr/>
        </p:nvSpPr>
        <p:spPr>
          <a:xfrm>
            <a:off x="395640" y="188640"/>
            <a:ext cx="8229240" cy="935640"/>
          </a:xfrm>
          <a:prstGeom prst="rect">
            <a:avLst/>
          </a:prstGeom>
        </p:spPr>
        <p:txBody>
          <a:bodyPr anchor="ctr"/>
          <a:p>
            <a:pPr algn="ctr">
              <a:lnSpc>
                <a:spcPct val="100000"/>
              </a:lnSpc>
            </a:pPr>
            <a:r>
              <a:rPr b="1" lang="es-EC" sz="2800">
                <a:solidFill>
                  <a:srgbClr val="000000"/>
                </a:solidFill>
                <a:latin typeface="Times New Roman"/>
              </a:rPr>
              <a:t>CARACTERÍSTICAS:</a:t>
            </a:r>
            <a:endParaRPr/>
          </a:p>
        </p:txBody>
      </p:sp>
      <p:sp>
        <p:nvSpPr>
          <p:cNvPr id="83" name="TextShape 2"/>
          <p:cNvSpPr txBox="1"/>
          <p:nvPr/>
        </p:nvSpPr>
        <p:spPr>
          <a:xfrm>
            <a:off x="395640" y="1052640"/>
            <a:ext cx="8301240" cy="4608000"/>
          </a:xfrm>
          <a:prstGeom prst="rect">
            <a:avLst/>
          </a:prstGeom>
        </p:spPr>
        <p:txBody>
          <a:bodyPr/>
          <a:p>
            <a:pPr>
              <a:lnSpc>
                <a:spcPct val="100000"/>
              </a:lnSpc>
            </a:pPr>
            <a:r>
              <a:rPr b="1" lang="es-EC" sz="2400">
                <a:solidFill>
                  <a:srgbClr val="000000"/>
                </a:solidFill>
                <a:latin typeface="Times New Roman"/>
              </a:rPr>
              <a:t>Amplitud: </a:t>
            </a:r>
            <a:r>
              <a:rPr lang="es-EC" sz="2400">
                <a:solidFill>
                  <a:srgbClr val="000000"/>
                </a:solidFill>
                <a:latin typeface="Times New Roman"/>
              </a:rPr>
              <a:t>Se habla de amplitud para hacer referencia al volumen de activos financieros negociados en un mercado.</a:t>
            </a:r>
            <a:endParaRPr/>
          </a:p>
          <a:p>
            <a:pPr>
              <a:lnSpc>
                <a:spcPct val="100000"/>
              </a:lnSpc>
            </a:pPr>
            <a:r>
              <a:rPr b="1" lang="es-EC" sz="2400">
                <a:solidFill>
                  <a:srgbClr val="000000"/>
                </a:solidFill>
                <a:latin typeface="Times New Roman"/>
              </a:rPr>
              <a:t>Profundidad: </a:t>
            </a:r>
            <a:r>
              <a:rPr lang="es-EC" sz="2400">
                <a:solidFill>
                  <a:srgbClr val="000000"/>
                </a:solidFill>
                <a:latin typeface="Times New Roman"/>
              </a:rPr>
              <a:t>Hace referencia al número de órdenes de compra y de venta existentes para cada tipo de activo financiero.</a:t>
            </a:r>
            <a:endParaRPr/>
          </a:p>
          <a:p>
            <a:pPr>
              <a:lnSpc>
                <a:spcPct val="100000"/>
              </a:lnSpc>
            </a:pPr>
            <a:r>
              <a:rPr b="1" lang="es-EC" sz="2400">
                <a:solidFill>
                  <a:srgbClr val="000000"/>
                </a:solidFill>
                <a:latin typeface="Times New Roman"/>
              </a:rPr>
              <a:t>Transparencia: </a:t>
            </a:r>
            <a:r>
              <a:rPr lang="es-EC" sz="2400">
                <a:solidFill>
                  <a:srgbClr val="000000"/>
                </a:solidFill>
                <a:latin typeface="Times New Roman"/>
              </a:rPr>
              <a:t>Hace referencia a la facilidad con la que los inversores pueden acceder a información relevante para la toma de decisiones. </a:t>
            </a:r>
            <a:endParaRPr/>
          </a:p>
          <a:p>
            <a:pPr>
              <a:lnSpc>
                <a:spcPct val="100000"/>
              </a:lnSpc>
            </a:pPr>
            <a:r>
              <a:rPr b="1" lang="es-EC" sz="2400">
                <a:solidFill>
                  <a:srgbClr val="000000"/>
                </a:solidFill>
                <a:latin typeface="Times New Roman"/>
              </a:rPr>
              <a:t>Libertad: </a:t>
            </a:r>
            <a:r>
              <a:rPr lang="es-EC" sz="2400">
                <a:solidFill>
                  <a:srgbClr val="000000"/>
                </a:solidFill>
                <a:latin typeface="Times New Roman"/>
              </a:rPr>
              <a:t>En el contexto de un mercado financiero la libertad significa que no existe ningún tipo de intervención por parte de las autoridades monetarias o económicas que pudiera influir sobre el proceso de formación de precios. </a:t>
            </a:r>
            <a:endParaRPr/>
          </a:p>
          <a:p>
            <a:pPr>
              <a:lnSpc>
                <a:spcPct val="100000"/>
              </a:lnSpc>
            </a:pPr>
            <a:r>
              <a:rPr b="1" lang="es-EC" sz="2400">
                <a:solidFill>
                  <a:srgbClr val="000000"/>
                </a:solidFill>
                <a:latin typeface="Times New Roman"/>
              </a:rPr>
              <a:t>Flexibilidad: </a:t>
            </a:r>
            <a:r>
              <a:rPr lang="es-EC" sz="2400">
                <a:solidFill>
                  <a:srgbClr val="000000"/>
                </a:solidFill>
                <a:latin typeface="Times New Roman"/>
              </a:rPr>
              <a:t>La flexibilidad hace referencia a la rapidez con la que los agentes económicos (compradores y vendedores de títulos) reaccionan ante cambios en las condiciones del mercado. </a:t>
            </a:r>
            <a:endParaRPr/>
          </a:p>
        </p:txBody>
      </p:sp>
    </p:spTree>
  </p:cSld>
  <p:timing>
    <p:tnLst>
      <p:par>
        <p:cTn dur="indefinite" id="136" nodeType="tmRoot" restart="never">
          <p:childTnLst>
            <p:seq>
              <p:cTn dur="indefinite" id="137" nodeType="mainSeq">
                <p:childTnLst>
                  <p:par>
                    <p:cTn fill="hold" id="138">
                      <p:stCondLst>
                        <p:cond delay="indefinite"/>
                      </p:stCondLst>
                      <p:childTnLst>
                        <p:par>
                          <p:cTn fill="hold" id="139">
                            <p:stCondLst>
                              <p:cond delay="0"/>
                            </p:stCondLst>
                            <p:childTnLst>
                              <p:par>
                                <p:cTn fill="hold" id="140" nodeType="clickEffect" presetClass="entr" presetID="22" presetSubtype="4">
                                  <p:stCondLst>
                                    <p:cond delay="0"/>
                                  </p:stCondLst>
                                  <p:childTnLst>
                                    <p:set>
                                      <p:cBhvr>
                                        <p:cTn dur="1" fill="hold" id="141">
                                          <p:stCondLst>
                                            <p:cond delay="0"/>
                                          </p:stCondLst>
                                        </p:cTn>
                                        <p:tgtEl>
                                          <p:spTgt spid="82"/>
                                        </p:tgtEl>
                                        <p:attrNameLst>
                                          <p:attrName>style.visibility</p:attrName>
                                        </p:attrNameLst>
                                      </p:cBhvr>
                                      <p:to>
                                        <p:strVal val="visible"/>
                                      </p:to>
                                    </p:set>
                                    <p:animEffect filter="wipe(down)" transition="out">
                                      <p:cBhvr additive="repl">
                                        <p:cTn dur="500" fill="freeze" id="142"/>
                                        <p:tgtEl>
                                          <p:spTgt spid="82"/>
                                        </p:tgtEl>
                                      </p:cBhvr>
                                    </p:animEffect>
                                  </p:childTnLst>
                                </p:cTn>
                              </p:par>
                            </p:childTnLst>
                          </p:cTn>
                        </p:par>
                      </p:childTnLst>
                    </p:cTn>
                  </p:par>
                  <p:par>
                    <p:cTn fill="hold" id="143">
                      <p:stCondLst>
                        <p:cond delay="indefinite"/>
                      </p:stCondLst>
                      <p:childTnLst>
                        <p:par>
                          <p:cTn fill="hold" id="144">
                            <p:stCondLst>
                              <p:cond delay="0"/>
                            </p:stCondLst>
                            <p:childTnLst>
                              <p:par>
                                <p:cTn fill="hold" id="145" nodeType="clickEffect" presetClass="entr" presetID="42">
                                  <p:stCondLst>
                                    <p:cond delay="0"/>
                                  </p:stCondLst>
                                  <p:childTnLst>
                                    <p:set>
                                      <p:cBhvr>
                                        <p:cTn dur="1" fill="hold" id="146">
                                          <p:stCondLst>
                                            <p:cond delay="0"/>
                                          </p:stCondLst>
                                        </p:cTn>
                                        <p:tgtEl>
                                          <p:spTgt spid="83">
                                            <p:txEl>
                                              <p:pRg end="113" st="0"/>
                                            </p:txEl>
                                          </p:spTgt>
                                        </p:tgtEl>
                                        <p:attrNameLst>
                                          <p:attrName>style.visibility</p:attrName>
                                        </p:attrNameLst>
                                      </p:cBhvr>
                                      <p:to>
                                        <p:strVal val="visible"/>
                                      </p:to>
                                    </p:set>
                                    <p:animEffect filter="fade" transition="in">
                                      <p:cBhvr additive="repl">
                                        <p:cTn dur="1000" fill="freeze" id="147"/>
                                        <p:tgtEl>
                                          <p:spTgt spid="83">
                                            <p:txEl>
                                              <p:pRg end="113" st="0"/>
                                            </p:txEl>
                                          </p:spTgt>
                                        </p:tgtEl>
                                      </p:cBhvr>
                                    </p:animEffect>
                                    <p:anim calcmode="lin" valueType="num">
                                      <p:cBhvr additive="repl">
                                        <p:cTn dur="1000" fill="hold" id="148"/>
                                        <p:tgtEl>
                                          <p:spTgt spid="83">
                                            <p:txEl>
                                              <p:pRg end="113" st="0"/>
                                            </p:txEl>
                                          </p:spTgt>
                                        </p:tgtEl>
                                        <p:attrNameLst>
                                          <p:attrName>ppt_x</p:attrName>
                                        </p:attrNameLst>
                                      </p:cBhvr>
                                      <p:tavLst>
                                        <p:tav tm="0">
                                          <p:val>
                                            <p:strVal val="#ppt_x"/>
                                          </p:val>
                                        </p:tav>
                                        <p:tav tm="100000">
                                          <p:val>
                                            <p:strVal val="#ppt_x"/>
                                          </p:val>
                                        </p:tav>
                                      </p:tavLst>
                                    </p:anim>
                                    <p:anim calcmode="lin" valueType="num">
                                      <p:cBhvr additive="repl">
                                        <p:cTn dur="1000" fill="hold" id="149"/>
                                        <p:tgtEl>
                                          <p:spTgt spid="83">
                                            <p:txEl>
                                              <p:pRg end="113" st="0"/>
                                            </p:txEl>
                                          </p:spTgt>
                                        </p:tgtEl>
                                        <p:attrNameLst>
                                          <p:attrName>ppt_y</p:attrName>
                                        </p:attrNameLst>
                                      </p:cBhvr>
                                      <p:tavLst>
                                        <p:tav tm="0">
                                          <p:val>
                                            <p:strVal val="#ppt_y+.1"/>
                                          </p:val>
                                        </p:tav>
                                        <p:tav tm="100000">
                                          <p:val>
                                            <p:strVal val="#ppt_y"/>
                                          </p:val>
                                        </p:tav>
                                      </p:tavLst>
                                    </p:anim>
                                  </p:childTnLst>
                                </p:cTn>
                              </p:par>
                            </p:childTnLst>
                          </p:cTn>
                        </p:par>
                      </p:childTnLst>
                    </p:cTn>
                  </p:par>
                  <p:par>
                    <p:cTn fill="hold" id="150">
                      <p:stCondLst>
                        <p:cond delay="indefinite"/>
                      </p:stCondLst>
                      <p:childTnLst>
                        <p:par>
                          <p:cTn fill="hold" id="151">
                            <p:stCondLst>
                              <p:cond delay="0"/>
                            </p:stCondLst>
                            <p:childTnLst>
                              <p:par>
                                <p:cTn fill="hold" id="152" nodeType="clickEffect" presetClass="entr" presetID="42">
                                  <p:stCondLst>
                                    <p:cond delay="0"/>
                                  </p:stCondLst>
                                  <p:childTnLst>
                                    <p:set>
                                      <p:cBhvr>
                                        <p:cTn dur="1" fill="hold" id="153">
                                          <p:stCondLst>
                                            <p:cond delay="0"/>
                                          </p:stCondLst>
                                        </p:cTn>
                                        <p:tgtEl>
                                          <p:spTgt spid="83">
                                            <p:txEl>
                                              <p:pRg end="232" st="113"/>
                                            </p:txEl>
                                          </p:spTgt>
                                        </p:tgtEl>
                                        <p:attrNameLst>
                                          <p:attrName>style.visibility</p:attrName>
                                        </p:attrNameLst>
                                      </p:cBhvr>
                                      <p:to>
                                        <p:strVal val="visible"/>
                                      </p:to>
                                    </p:set>
                                    <p:animEffect filter="fade" transition="in">
                                      <p:cBhvr additive="repl">
                                        <p:cTn dur="1000" fill="freeze" id="154"/>
                                        <p:tgtEl>
                                          <p:spTgt spid="83">
                                            <p:txEl>
                                              <p:pRg end="232" st="113"/>
                                            </p:txEl>
                                          </p:spTgt>
                                        </p:tgtEl>
                                      </p:cBhvr>
                                    </p:animEffect>
                                    <p:anim calcmode="lin" valueType="num">
                                      <p:cBhvr additive="repl">
                                        <p:cTn dur="1000" fill="hold" id="155"/>
                                        <p:tgtEl>
                                          <p:spTgt spid="83">
                                            <p:txEl>
                                              <p:pRg end="232" st="113"/>
                                            </p:txEl>
                                          </p:spTgt>
                                        </p:tgtEl>
                                        <p:attrNameLst>
                                          <p:attrName>ppt_x</p:attrName>
                                        </p:attrNameLst>
                                      </p:cBhvr>
                                      <p:tavLst>
                                        <p:tav tm="0">
                                          <p:val>
                                            <p:strVal val="#ppt_x"/>
                                          </p:val>
                                        </p:tav>
                                        <p:tav tm="100000">
                                          <p:val>
                                            <p:strVal val="#ppt_x"/>
                                          </p:val>
                                        </p:tav>
                                      </p:tavLst>
                                    </p:anim>
                                    <p:anim calcmode="lin" valueType="num">
                                      <p:cBhvr additive="repl">
                                        <p:cTn dur="1000" fill="hold" id="156"/>
                                        <p:tgtEl>
                                          <p:spTgt spid="83">
                                            <p:txEl>
                                              <p:pRg end="232" st="113"/>
                                            </p:txEl>
                                          </p:spTgt>
                                        </p:tgtEl>
                                        <p:attrNameLst>
                                          <p:attrName>ppt_y</p:attrName>
                                        </p:attrNameLst>
                                      </p:cBhvr>
                                      <p:tavLst>
                                        <p:tav tm="0">
                                          <p:val>
                                            <p:strVal val="#ppt_y+.1"/>
                                          </p:val>
                                        </p:tav>
                                        <p:tav tm="100000">
                                          <p:val>
                                            <p:strVal val="#ppt_y"/>
                                          </p:val>
                                        </p:tav>
                                      </p:tavLst>
                                    </p:anim>
                                  </p:childTnLst>
                                </p:cTn>
                              </p:par>
                            </p:childTnLst>
                          </p:cTn>
                        </p:par>
                      </p:childTnLst>
                    </p:cTn>
                  </p:par>
                  <p:par>
                    <p:cTn fill="hold" id="157">
                      <p:stCondLst>
                        <p:cond delay="indefinite"/>
                      </p:stCondLst>
                      <p:childTnLst>
                        <p:par>
                          <p:cTn fill="hold" id="158">
                            <p:stCondLst>
                              <p:cond delay="0"/>
                            </p:stCondLst>
                            <p:childTnLst>
                              <p:par>
                                <p:cTn fill="hold" id="159" nodeType="clickEffect" presetClass="entr" presetID="42">
                                  <p:stCondLst>
                                    <p:cond delay="0"/>
                                  </p:stCondLst>
                                  <p:childTnLst>
                                    <p:set>
                                      <p:cBhvr>
                                        <p:cTn dur="1" fill="hold" id="160">
                                          <p:stCondLst>
                                            <p:cond delay="0"/>
                                          </p:stCondLst>
                                        </p:cTn>
                                        <p:tgtEl>
                                          <p:spTgt spid="83">
                                            <p:txEl>
                                              <p:pRg end="372" st="232"/>
                                            </p:txEl>
                                          </p:spTgt>
                                        </p:tgtEl>
                                        <p:attrNameLst>
                                          <p:attrName>style.visibility</p:attrName>
                                        </p:attrNameLst>
                                      </p:cBhvr>
                                      <p:to>
                                        <p:strVal val="visible"/>
                                      </p:to>
                                    </p:set>
                                    <p:animEffect filter="fade" transition="in">
                                      <p:cBhvr additive="repl">
                                        <p:cTn dur="1000" fill="freeze" id="161"/>
                                        <p:tgtEl>
                                          <p:spTgt spid="83">
                                            <p:txEl>
                                              <p:pRg end="372" st="232"/>
                                            </p:txEl>
                                          </p:spTgt>
                                        </p:tgtEl>
                                      </p:cBhvr>
                                    </p:animEffect>
                                    <p:anim calcmode="lin" valueType="num">
                                      <p:cBhvr additive="repl">
                                        <p:cTn dur="1000" fill="hold" id="162"/>
                                        <p:tgtEl>
                                          <p:spTgt spid="83">
                                            <p:txEl>
                                              <p:pRg end="372" st="232"/>
                                            </p:txEl>
                                          </p:spTgt>
                                        </p:tgtEl>
                                        <p:attrNameLst>
                                          <p:attrName>ppt_x</p:attrName>
                                        </p:attrNameLst>
                                      </p:cBhvr>
                                      <p:tavLst>
                                        <p:tav tm="0">
                                          <p:val>
                                            <p:strVal val="#ppt_x"/>
                                          </p:val>
                                        </p:tav>
                                        <p:tav tm="100000">
                                          <p:val>
                                            <p:strVal val="#ppt_x"/>
                                          </p:val>
                                        </p:tav>
                                      </p:tavLst>
                                    </p:anim>
                                    <p:anim calcmode="lin" valueType="num">
                                      <p:cBhvr additive="repl">
                                        <p:cTn dur="1000" fill="hold" id="163"/>
                                        <p:tgtEl>
                                          <p:spTgt spid="83">
                                            <p:txEl>
                                              <p:pRg end="372" st="232"/>
                                            </p:txEl>
                                          </p:spTgt>
                                        </p:tgtEl>
                                        <p:attrNameLst>
                                          <p:attrName>ppt_y</p:attrName>
                                        </p:attrNameLst>
                                      </p:cBhvr>
                                      <p:tavLst>
                                        <p:tav tm="0">
                                          <p:val>
                                            <p:strVal val="#ppt_y+.1"/>
                                          </p:val>
                                        </p:tav>
                                        <p:tav tm="100000">
                                          <p:val>
                                            <p:strVal val="#ppt_y"/>
                                          </p:val>
                                        </p:tav>
                                      </p:tavLst>
                                    </p:anim>
                                  </p:childTnLst>
                                </p:cTn>
                              </p:par>
                            </p:childTnLst>
                          </p:cTn>
                        </p:par>
                      </p:childTnLst>
                    </p:cTn>
                  </p:par>
                  <p:par>
                    <p:cTn fill="hold" id="164">
                      <p:stCondLst>
                        <p:cond delay="indefinite"/>
                      </p:stCondLst>
                      <p:childTnLst>
                        <p:par>
                          <p:cTn fill="hold" id="165">
                            <p:stCondLst>
                              <p:cond delay="0"/>
                            </p:stCondLst>
                            <p:childTnLst>
                              <p:par>
                                <p:cTn fill="hold" id="166" nodeType="clickEffect" presetClass="entr" presetID="42">
                                  <p:stCondLst>
                                    <p:cond delay="0"/>
                                  </p:stCondLst>
                                  <p:childTnLst>
                                    <p:set>
                                      <p:cBhvr>
                                        <p:cTn dur="1" fill="hold" id="167">
                                          <p:stCondLst>
                                            <p:cond delay="0"/>
                                          </p:stCondLst>
                                        </p:cTn>
                                        <p:tgtEl>
                                          <p:spTgt spid="83">
                                            <p:txEl>
                                              <p:pRg end="602" st="372"/>
                                            </p:txEl>
                                          </p:spTgt>
                                        </p:tgtEl>
                                        <p:attrNameLst>
                                          <p:attrName>style.visibility</p:attrName>
                                        </p:attrNameLst>
                                      </p:cBhvr>
                                      <p:to>
                                        <p:strVal val="visible"/>
                                      </p:to>
                                    </p:set>
                                    <p:animEffect filter="fade" transition="in">
                                      <p:cBhvr additive="repl">
                                        <p:cTn dur="1000" fill="freeze" id="168"/>
                                        <p:tgtEl>
                                          <p:spTgt spid="83">
                                            <p:txEl>
                                              <p:pRg end="602" st="372"/>
                                            </p:txEl>
                                          </p:spTgt>
                                        </p:tgtEl>
                                      </p:cBhvr>
                                    </p:animEffect>
                                    <p:anim calcmode="lin" valueType="num">
                                      <p:cBhvr additive="repl">
                                        <p:cTn dur="1000" fill="hold" id="169"/>
                                        <p:tgtEl>
                                          <p:spTgt spid="83">
                                            <p:txEl>
                                              <p:pRg end="602" st="372"/>
                                            </p:txEl>
                                          </p:spTgt>
                                        </p:tgtEl>
                                        <p:attrNameLst>
                                          <p:attrName>ppt_x</p:attrName>
                                        </p:attrNameLst>
                                      </p:cBhvr>
                                      <p:tavLst>
                                        <p:tav tm="0">
                                          <p:val>
                                            <p:strVal val="#ppt_x"/>
                                          </p:val>
                                        </p:tav>
                                        <p:tav tm="100000">
                                          <p:val>
                                            <p:strVal val="#ppt_x"/>
                                          </p:val>
                                        </p:tav>
                                      </p:tavLst>
                                    </p:anim>
                                    <p:anim calcmode="lin" valueType="num">
                                      <p:cBhvr additive="repl">
                                        <p:cTn dur="1000" fill="hold" id="170"/>
                                        <p:tgtEl>
                                          <p:spTgt spid="83">
                                            <p:txEl>
                                              <p:pRg end="602" st="372"/>
                                            </p:txEl>
                                          </p:spTgt>
                                        </p:tgtEl>
                                        <p:attrNameLst>
                                          <p:attrName>ppt_y</p:attrName>
                                        </p:attrNameLst>
                                      </p:cBhvr>
                                      <p:tavLst>
                                        <p:tav tm="0">
                                          <p:val>
                                            <p:strVal val="#ppt_y+.1"/>
                                          </p:val>
                                        </p:tav>
                                        <p:tav tm="100000">
                                          <p:val>
                                            <p:strVal val="#ppt_y"/>
                                          </p:val>
                                        </p:tav>
                                      </p:tavLst>
                                    </p:anim>
                                  </p:childTnLst>
                                </p:cTn>
                              </p:par>
                            </p:childTnLst>
                          </p:cTn>
                        </p:par>
                      </p:childTnLst>
                    </p:cTn>
                  </p:par>
                  <p:par>
                    <p:cTn fill="hold" id="171">
                      <p:stCondLst>
                        <p:cond delay="indefinite"/>
                      </p:stCondLst>
                      <p:childTnLst>
                        <p:par>
                          <p:cTn fill="hold" id="172">
                            <p:stCondLst>
                              <p:cond delay="0"/>
                            </p:stCondLst>
                            <p:childTnLst>
                              <p:par>
                                <p:cTn fill="hold" id="173" nodeType="clickEffect" presetClass="entr" presetID="42">
                                  <p:stCondLst>
                                    <p:cond delay="0"/>
                                  </p:stCondLst>
                                  <p:childTnLst>
                                    <p:set>
                                      <p:cBhvr>
                                        <p:cTn dur="1" fill="hold" id="174">
                                          <p:stCondLst>
                                            <p:cond delay="0"/>
                                          </p:stCondLst>
                                        </p:cTn>
                                        <p:tgtEl>
                                          <p:spTgt spid="83">
                                            <p:txEl>
                                              <p:pRg end="790" st="602"/>
                                            </p:txEl>
                                          </p:spTgt>
                                        </p:tgtEl>
                                        <p:attrNameLst>
                                          <p:attrName>style.visibility</p:attrName>
                                        </p:attrNameLst>
                                      </p:cBhvr>
                                      <p:to>
                                        <p:strVal val="visible"/>
                                      </p:to>
                                    </p:set>
                                    <p:animEffect filter="fade" transition="in">
                                      <p:cBhvr additive="repl">
                                        <p:cTn dur="1000" fill="freeze" id="175"/>
                                        <p:tgtEl>
                                          <p:spTgt spid="83">
                                            <p:txEl>
                                              <p:pRg end="790" st="602"/>
                                            </p:txEl>
                                          </p:spTgt>
                                        </p:tgtEl>
                                      </p:cBhvr>
                                    </p:animEffect>
                                    <p:anim calcmode="lin" valueType="num">
                                      <p:cBhvr additive="repl">
                                        <p:cTn dur="1000" fill="hold" id="176"/>
                                        <p:tgtEl>
                                          <p:spTgt spid="83">
                                            <p:txEl>
                                              <p:pRg end="790" st="602"/>
                                            </p:txEl>
                                          </p:spTgt>
                                        </p:tgtEl>
                                        <p:attrNameLst>
                                          <p:attrName>ppt_x</p:attrName>
                                        </p:attrNameLst>
                                      </p:cBhvr>
                                      <p:tavLst>
                                        <p:tav tm="0">
                                          <p:val>
                                            <p:strVal val="#ppt_x"/>
                                          </p:val>
                                        </p:tav>
                                        <p:tav tm="100000">
                                          <p:val>
                                            <p:strVal val="#ppt_x"/>
                                          </p:val>
                                        </p:tav>
                                      </p:tavLst>
                                    </p:anim>
                                    <p:anim calcmode="lin" valueType="num">
                                      <p:cBhvr additive="repl">
                                        <p:cTn dur="1000" fill="hold" id="177"/>
                                        <p:tgtEl>
                                          <p:spTgt spid="83">
                                            <p:txEl>
                                              <p:pRg end="790" st="60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 name="TextShape 1"/>
          <p:cNvSpPr txBox="1"/>
          <p:nvPr/>
        </p:nvSpPr>
        <p:spPr>
          <a:xfrm>
            <a:off x="822960" y="188640"/>
            <a:ext cx="7520760" cy="725400"/>
          </a:xfrm>
          <a:prstGeom prst="rect">
            <a:avLst/>
          </a:prstGeom>
        </p:spPr>
        <p:txBody>
          <a:bodyPr anchor="ctr"/>
          <a:p>
            <a:pPr algn="ctr">
              <a:lnSpc>
                <a:spcPct val="100000"/>
              </a:lnSpc>
            </a:pPr>
            <a:r>
              <a:rPr b="1" lang="es-EC" sz="2800">
                <a:solidFill>
                  <a:srgbClr val="000000"/>
                </a:solidFill>
                <a:latin typeface="Times New Roman"/>
              </a:rPr>
              <a:t>Tipos de mercados financieros.</a:t>
            </a:r>
            <a:r>
              <a:rPr lang="es-EC" sz="2800">
                <a:solidFill>
                  <a:srgbClr val="000000"/>
                </a:solidFill>
                <a:latin typeface="Times New Roman"/>
              </a:rPr>
              <a:t>
</a:t>
            </a:r>
            <a:endParaRPr/>
          </a:p>
        </p:txBody>
      </p:sp>
      <p:sp>
        <p:nvSpPr>
          <p:cNvPr id="85" name="TextShape 2"/>
          <p:cNvSpPr txBox="1"/>
          <p:nvPr/>
        </p:nvSpPr>
        <p:spPr>
          <a:xfrm>
            <a:off x="467640" y="1196640"/>
            <a:ext cx="8229240" cy="3456000"/>
          </a:xfrm>
          <a:prstGeom prst="rect">
            <a:avLst/>
          </a:prstGeom>
        </p:spPr>
        <p:txBody>
          <a:bodyPr/>
          <a:p>
            <a:pPr>
              <a:lnSpc>
                <a:spcPct val="100000"/>
              </a:lnSpc>
            </a:pPr>
            <a:r>
              <a:rPr lang="es-EC" sz="2800">
                <a:solidFill>
                  <a:srgbClr val="000000"/>
                </a:solidFill>
                <a:latin typeface="Times New Roman"/>
              </a:rPr>
              <a:t>Existen cuatro tipos de mercados financieros y son :</a:t>
            </a:r>
            <a:endParaRPr/>
          </a:p>
          <a:p>
            <a:pPr>
              <a:lnSpc>
                <a:spcPct val="100000"/>
              </a:lnSpc>
            </a:pPr>
            <a:r>
              <a:rPr lang="es-EC" sz="2800">
                <a:solidFill>
                  <a:srgbClr val="000000"/>
                </a:solidFill>
                <a:latin typeface="Times New Roman"/>
              </a:rPr>
              <a:t>Por los activos transmitidos</a:t>
            </a:r>
            <a:endParaRPr/>
          </a:p>
          <a:p>
            <a:pPr>
              <a:lnSpc>
                <a:spcPct val="100000"/>
              </a:lnSpc>
            </a:pPr>
            <a:r>
              <a:rPr lang="es-EC" sz="2800">
                <a:solidFill>
                  <a:srgbClr val="000000"/>
                </a:solidFill>
                <a:latin typeface="Times New Roman"/>
              </a:rPr>
              <a:t>Según la perspectiva geográfica</a:t>
            </a:r>
            <a:endParaRPr/>
          </a:p>
          <a:p>
            <a:pPr>
              <a:lnSpc>
                <a:spcPct val="100000"/>
              </a:lnSpc>
            </a:pPr>
            <a:r>
              <a:rPr lang="es-EC" sz="2800">
                <a:solidFill>
                  <a:srgbClr val="000000"/>
                </a:solidFill>
                <a:latin typeface="Times New Roman"/>
              </a:rPr>
              <a:t>Según la fase de negociación de los activos financieros</a:t>
            </a:r>
            <a:endParaRPr/>
          </a:p>
          <a:p>
            <a:pPr>
              <a:lnSpc>
                <a:spcPct val="100000"/>
              </a:lnSpc>
            </a:pPr>
            <a:r>
              <a:rPr lang="es-EC" sz="2800">
                <a:solidFill>
                  <a:srgbClr val="000000"/>
                </a:solidFill>
                <a:latin typeface="Times New Roman"/>
              </a:rPr>
              <a:t>Según el tipo de activo negociado</a:t>
            </a:r>
            <a:endParaRPr/>
          </a:p>
          <a:p>
            <a:pPr>
              <a:lnSpc>
                <a:spcPct val="100000"/>
              </a:lnSpc>
            </a:pPr>
            <a:r>
              <a:rPr lang="es-EC" sz="2800">
                <a:solidFill>
                  <a:srgbClr val="000000"/>
                </a:solidFill>
                <a:latin typeface="Times New Roman"/>
              </a:rPr>
              <a:t>Otros mercados</a:t>
            </a:r>
            <a:endParaRPr/>
          </a:p>
          <a:p>
            <a:pPr>
              <a:lnSpc>
                <a:spcPct val="100000"/>
              </a:lnSpc>
            </a:pPr>
            <a:endParaRPr/>
          </a:p>
        </p:txBody>
      </p:sp>
    </p:spTree>
  </p:cSld>
  <p:timing>
    <p:tnLst>
      <p:par>
        <p:cTn dur="indefinite" id="178" nodeType="tmRoot" restart="never">
          <p:childTnLst>
            <p:seq>
              <p:cTn dur="indefinite" id="179" nodeType="mainSeq">
                <p:childTnLst>
                  <p:par>
                    <p:cTn fill="hold" id="180">
                      <p:stCondLst>
                        <p:cond delay="indefinite"/>
                      </p:stCondLst>
                      <p:childTnLst>
                        <p:par>
                          <p:cTn fill="hold" id="181">
                            <p:stCondLst>
                              <p:cond delay="0"/>
                            </p:stCondLst>
                            <p:childTnLst>
                              <p:par>
                                <p:cTn fill="hold" id="182" nodeType="clickEffect" presetClass="entr" presetID="6" presetSubtype="16">
                                  <p:stCondLst>
                                    <p:cond delay="0"/>
                                  </p:stCondLst>
                                  <p:childTnLst>
                                    <p:set>
                                      <p:cBhvr>
                                        <p:cTn dur="1" fill="hold" id="183">
                                          <p:stCondLst>
                                            <p:cond delay="0"/>
                                          </p:stCondLst>
                                        </p:cTn>
                                        <p:tgtEl>
                                          <p:spTgt spid="84"/>
                                        </p:tgtEl>
                                        <p:attrNameLst>
                                          <p:attrName>style.visibility</p:attrName>
                                        </p:attrNameLst>
                                      </p:cBhvr>
                                      <p:to>
                                        <p:strVal val="visible"/>
                                      </p:to>
                                    </p:set>
                                    <p:animEffect filter="circle(in)" transition="out">
                                      <p:cBhvr additive="repl">
                                        <p:cTn dur="2000" fill="freeze" id="184"/>
                                        <p:tgtEl>
                                          <p:spTgt spid="84"/>
                                        </p:tgtEl>
                                      </p:cBhvr>
                                    </p:animEffect>
                                  </p:childTnLst>
                                </p:cTn>
                              </p:par>
                            </p:childTnLst>
                          </p:cTn>
                        </p:par>
                      </p:childTnLst>
                    </p:cTn>
                  </p:par>
                  <p:par>
                    <p:cTn fill="hold" id="185">
                      <p:stCondLst>
                        <p:cond delay="indefinite"/>
                      </p:stCondLst>
                      <p:childTnLst>
                        <p:par>
                          <p:cTn fill="hold" id="186">
                            <p:stCondLst>
                              <p:cond delay="0"/>
                            </p:stCondLst>
                            <p:childTnLst>
                              <p:par>
                                <p:cTn fill="hold" id="187" nodeType="clickEffect" presetClass="entr" presetID="42">
                                  <p:stCondLst>
                                    <p:cond delay="0"/>
                                  </p:stCondLst>
                                  <p:childTnLst>
                                    <p:set>
                                      <p:cBhvr>
                                        <p:cTn dur="1" fill="hold" id="188">
                                          <p:stCondLst>
                                            <p:cond delay="0"/>
                                          </p:stCondLst>
                                        </p:cTn>
                                        <p:tgtEl>
                                          <p:spTgt spid="85">
                                            <p:txEl>
                                              <p:pRg end="53" st="0"/>
                                            </p:txEl>
                                          </p:spTgt>
                                        </p:tgtEl>
                                        <p:attrNameLst>
                                          <p:attrName>style.visibility</p:attrName>
                                        </p:attrNameLst>
                                      </p:cBhvr>
                                      <p:to>
                                        <p:strVal val="visible"/>
                                      </p:to>
                                    </p:set>
                                    <p:animEffect filter="fade" transition="in">
                                      <p:cBhvr additive="repl">
                                        <p:cTn dur="1000" fill="freeze" id="189"/>
                                        <p:tgtEl>
                                          <p:spTgt spid="85">
                                            <p:txEl>
                                              <p:pRg end="53" st="0"/>
                                            </p:txEl>
                                          </p:spTgt>
                                        </p:tgtEl>
                                      </p:cBhvr>
                                    </p:animEffect>
                                    <p:anim calcmode="lin" valueType="num">
                                      <p:cBhvr additive="repl">
                                        <p:cTn dur="1000" fill="hold" id="190"/>
                                        <p:tgtEl>
                                          <p:spTgt spid="85">
                                            <p:txEl>
                                              <p:pRg end="53" st="0"/>
                                            </p:txEl>
                                          </p:spTgt>
                                        </p:tgtEl>
                                        <p:attrNameLst>
                                          <p:attrName>ppt_x</p:attrName>
                                        </p:attrNameLst>
                                      </p:cBhvr>
                                      <p:tavLst>
                                        <p:tav tm="0">
                                          <p:val>
                                            <p:strVal val="#ppt_x"/>
                                          </p:val>
                                        </p:tav>
                                        <p:tav tm="100000">
                                          <p:val>
                                            <p:strVal val="#ppt_x"/>
                                          </p:val>
                                        </p:tav>
                                      </p:tavLst>
                                    </p:anim>
                                    <p:anim calcmode="lin" valueType="num">
                                      <p:cBhvr additive="repl">
                                        <p:cTn dur="1000" fill="hold" id="191"/>
                                        <p:tgtEl>
                                          <p:spTgt spid="85">
                                            <p:txEl>
                                              <p:pRg end="53" st="0"/>
                                            </p:txEl>
                                          </p:spTgt>
                                        </p:tgtEl>
                                        <p:attrNameLst>
                                          <p:attrName>ppt_y</p:attrName>
                                        </p:attrNameLst>
                                      </p:cBhvr>
                                      <p:tavLst>
                                        <p:tav tm="0">
                                          <p:val>
                                            <p:strVal val="#ppt_y+.1"/>
                                          </p:val>
                                        </p:tav>
                                        <p:tav tm="100000">
                                          <p:val>
                                            <p:strVal val="#ppt_y"/>
                                          </p:val>
                                        </p:tav>
                                      </p:tavLst>
                                    </p:anim>
                                  </p:childTnLst>
                                </p:cTn>
                              </p:par>
                            </p:childTnLst>
                          </p:cTn>
                        </p:par>
                      </p:childTnLst>
                    </p:cTn>
                  </p:par>
                  <p:par>
                    <p:cTn fill="hold" id="192">
                      <p:stCondLst>
                        <p:cond delay="indefinite"/>
                      </p:stCondLst>
                      <p:childTnLst>
                        <p:par>
                          <p:cTn fill="hold" id="193">
                            <p:stCondLst>
                              <p:cond delay="0"/>
                            </p:stCondLst>
                            <p:childTnLst>
                              <p:par>
                                <p:cTn fill="hold" id="194" nodeType="clickEffect" presetClass="entr" presetID="42">
                                  <p:stCondLst>
                                    <p:cond delay="0"/>
                                  </p:stCondLst>
                                  <p:childTnLst>
                                    <p:set>
                                      <p:cBhvr>
                                        <p:cTn dur="1" fill="hold" id="195">
                                          <p:stCondLst>
                                            <p:cond delay="0"/>
                                          </p:stCondLst>
                                        </p:cTn>
                                        <p:tgtEl>
                                          <p:spTgt spid="85">
                                            <p:txEl>
                                              <p:pRg end="82" st="53"/>
                                            </p:txEl>
                                          </p:spTgt>
                                        </p:tgtEl>
                                        <p:attrNameLst>
                                          <p:attrName>style.visibility</p:attrName>
                                        </p:attrNameLst>
                                      </p:cBhvr>
                                      <p:to>
                                        <p:strVal val="visible"/>
                                      </p:to>
                                    </p:set>
                                    <p:animEffect filter="fade" transition="in">
                                      <p:cBhvr additive="repl">
                                        <p:cTn dur="1000" fill="freeze" id="196"/>
                                        <p:tgtEl>
                                          <p:spTgt spid="85">
                                            <p:txEl>
                                              <p:pRg end="82" st="53"/>
                                            </p:txEl>
                                          </p:spTgt>
                                        </p:tgtEl>
                                      </p:cBhvr>
                                    </p:animEffect>
                                    <p:anim calcmode="lin" valueType="num">
                                      <p:cBhvr additive="repl">
                                        <p:cTn dur="1000" fill="hold" id="197"/>
                                        <p:tgtEl>
                                          <p:spTgt spid="85">
                                            <p:txEl>
                                              <p:pRg end="82" st="53"/>
                                            </p:txEl>
                                          </p:spTgt>
                                        </p:tgtEl>
                                        <p:attrNameLst>
                                          <p:attrName>ppt_x</p:attrName>
                                        </p:attrNameLst>
                                      </p:cBhvr>
                                      <p:tavLst>
                                        <p:tav tm="0">
                                          <p:val>
                                            <p:strVal val="#ppt_x"/>
                                          </p:val>
                                        </p:tav>
                                        <p:tav tm="100000">
                                          <p:val>
                                            <p:strVal val="#ppt_x"/>
                                          </p:val>
                                        </p:tav>
                                      </p:tavLst>
                                    </p:anim>
                                    <p:anim calcmode="lin" valueType="num">
                                      <p:cBhvr additive="repl">
                                        <p:cTn dur="1000" fill="hold" id="198"/>
                                        <p:tgtEl>
                                          <p:spTgt spid="85">
                                            <p:txEl>
                                              <p:pRg end="82" st="53"/>
                                            </p:txEl>
                                          </p:spTgt>
                                        </p:tgtEl>
                                        <p:attrNameLst>
                                          <p:attrName>ppt_y</p:attrName>
                                        </p:attrNameLst>
                                      </p:cBhvr>
                                      <p:tavLst>
                                        <p:tav tm="0">
                                          <p:val>
                                            <p:strVal val="#ppt_y+.1"/>
                                          </p:val>
                                        </p:tav>
                                        <p:tav tm="100000">
                                          <p:val>
                                            <p:strVal val="#ppt_y"/>
                                          </p:val>
                                        </p:tav>
                                      </p:tavLst>
                                    </p:anim>
                                  </p:childTnLst>
                                </p:cTn>
                              </p:par>
                            </p:childTnLst>
                          </p:cTn>
                        </p:par>
                      </p:childTnLst>
                    </p:cTn>
                  </p:par>
                  <p:par>
                    <p:cTn fill="hold" id="199">
                      <p:stCondLst>
                        <p:cond delay="indefinite"/>
                      </p:stCondLst>
                      <p:childTnLst>
                        <p:par>
                          <p:cTn fill="hold" id="200">
                            <p:stCondLst>
                              <p:cond delay="0"/>
                            </p:stCondLst>
                            <p:childTnLst>
                              <p:par>
                                <p:cTn fill="hold" id="201" nodeType="clickEffect" presetClass="entr" presetID="42">
                                  <p:stCondLst>
                                    <p:cond delay="0"/>
                                  </p:stCondLst>
                                  <p:childTnLst>
                                    <p:set>
                                      <p:cBhvr>
                                        <p:cTn dur="1" fill="hold" id="202">
                                          <p:stCondLst>
                                            <p:cond delay="0"/>
                                          </p:stCondLst>
                                        </p:cTn>
                                        <p:tgtEl>
                                          <p:spTgt spid="85">
                                            <p:txEl>
                                              <p:pRg end="114" st="82"/>
                                            </p:txEl>
                                          </p:spTgt>
                                        </p:tgtEl>
                                        <p:attrNameLst>
                                          <p:attrName>style.visibility</p:attrName>
                                        </p:attrNameLst>
                                      </p:cBhvr>
                                      <p:to>
                                        <p:strVal val="visible"/>
                                      </p:to>
                                    </p:set>
                                    <p:animEffect filter="fade" transition="in">
                                      <p:cBhvr additive="repl">
                                        <p:cTn dur="1000" fill="freeze" id="203"/>
                                        <p:tgtEl>
                                          <p:spTgt spid="85">
                                            <p:txEl>
                                              <p:pRg end="114" st="82"/>
                                            </p:txEl>
                                          </p:spTgt>
                                        </p:tgtEl>
                                      </p:cBhvr>
                                    </p:animEffect>
                                    <p:anim calcmode="lin" valueType="num">
                                      <p:cBhvr additive="repl">
                                        <p:cTn dur="1000" fill="hold" id="204"/>
                                        <p:tgtEl>
                                          <p:spTgt spid="85">
                                            <p:txEl>
                                              <p:pRg end="114" st="82"/>
                                            </p:txEl>
                                          </p:spTgt>
                                        </p:tgtEl>
                                        <p:attrNameLst>
                                          <p:attrName>ppt_x</p:attrName>
                                        </p:attrNameLst>
                                      </p:cBhvr>
                                      <p:tavLst>
                                        <p:tav tm="0">
                                          <p:val>
                                            <p:strVal val="#ppt_x"/>
                                          </p:val>
                                        </p:tav>
                                        <p:tav tm="100000">
                                          <p:val>
                                            <p:strVal val="#ppt_x"/>
                                          </p:val>
                                        </p:tav>
                                      </p:tavLst>
                                    </p:anim>
                                    <p:anim calcmode="lin" valueType="num">
                                      <p:cBhvr additive="repl">
                                        <p:cTn dur="1000" fill="hold" id="205"/>
                                        <p:tgtEl>
                                          <p:spTgt spid="85">
                                            <p:txEl>
                                              <p:pRg end="114" st="82"/>
                                            </p:txEl>
                                          </p:spTgt>
                                        </p:tgtEl>
                                        <p:attrNameLst>
                                          <p:attrName>ppt_y</p:attrName>
                                        </p:attrNameLst>
                                      </p:cBhvr>
                                      <p:tavLst>
                                        <p:tav tm="0">
                                          <p:val>
                                            <p:strVal val="#ppt_y+.1"/>
                                          </p:val>
                                        </p:tav>
                                        <p:tav tm="100000">
                                          <p:val>
                                            <p:strVal val="#ppt_y"/>
                                          </p:val>
                                        </p:tav>
                                      </p:tavLst>
                                    </p:anim>
                                  </p:childTnLst>
                                </p:cTn>
                              </p:par>
                            </p:childTnLst>
                          </p:cTn>
                        </p:par>
                      </p:childTnLst>
                    </p:cTn>
                  </p:par>
                  <p:par>
                    <p:cTn fill="hold" id="206">
                      <p:stCondLst>
                        <p:cond delay="indefinite"/>
                      </p:stCondLst>
                      <p:childTnLst>
                        <p:par>
                          <p:cTn fill="hold" id="207">
                            <p:stCondLst>
                              <p:cond delay="0"/>
                            </p:stCondLst>
                            <p:childTnLst>
                              <p:par>
                                <p:cTn fill="hold" id="208" nodeType="clickEffect" presetClass="entr" presetID="42">
                                  <p:stCondLst>
                                    <p:cond delay="0"/>
                                  </p:stCondLst>
                                  <p:childTnLst>
                                    <p:set>
                                      <p:cBhvr>
                                        <p:cTn dur="1" fill="hold" id="209">
                                          <p:stCondLst>
                                            <p:cond delay="0"/>
                                          </p:stCondLst>
                                        </p:cTn>
                                        <p:tgtEl>
                                          <p:spTgt spid="85">
                                            <p:txEl>
                                              <p:pRg end="170" st="114"/>
                                            </p:txEl>
                                          </p:spTgt>
                                        </p:tgtEl>
                                        <p:attrNameLst>
                                          <p:attrName>style.visibility</p:attrName>
                                        </p:attrNameLst>
                                      </p:cBhvr>
                                      <p:to>
                                        <p:strVal val="visible"/>
                                      </p:to>
                                    </p:set>
                                    <p:animEffect filter="fade" transition="in">
                                      <p:cBhvr additive="repl">
                                        <p:cTn dur="1000" fill="freeze" id="210"/>
                                        <p:tgtEl>
                                          <p:spTgt spid="85">
                                            <p:txEl>
                                              <p:pRg end="170" st="114"/>
                                            </p:txEl>
                                          </p:spTgt>
                                        </p:tgtEl>
                                      </p:cBhvr>
                                    </p:animEffect>
                                    <p:anim calcmode="lin" valueType="num">
                                      <p:cBhvr additive="repl">
                                        <p:cTn dur="1000" fill="hold" id="211"/>
                                        <p:tgtEl>
                                          <p:spTgt spid="85">
                                            <p:txEl>
                                              <p:pRg end="170" st="114"/>
                                            </p:txEl>
                                          </p:spTgt>
                                        </p:tgtEl>
                                        <p:attrNameLst>
                                          <p:attrName>ppt_x</p:attrName>
                                        </p:attrNameLst>
                                      </p:cBhvr>
                                      <p:tavLst>
                                        <p:tav tm="0">
                                          <p:val>
                                            <p:strVal val="#ppt_x"/>
                                          </p:val>
                                        </p:tav>
                                        <p:tav tm="100000">
                                          <p:val>
                                            <p:strVal val="#ppt_x"/>
                                          </p:val>
                                        </p:tav>
                                      </p:tavLst>
                                    </p:anim>
                                    <p:anim calcmode="lin" valueType="num">
                                      <p:cBhvr additive="repl">
                                        <p:cTn dur="1000" fill="hold" id="212"/>
                                        <p:tgtEl>
                                          <p:spTgt spid="85">
                                            <p:txEl>
                                              <p:pRg end="170" st="114"/>
                                            </p:txEl>
                                          </p:spTgt>
                                        </p:tgtEl>
                                        <p:attrNameLst>
                                          <p:attrName>ppt_y</p:attrName>
                                        </p:attrNameLst>
                                      </p:cBhvr>
                                      <p:tavLst>
                                        <p:tav tm="0">
                                          <p:val>
                                            <p:strVal val="#ppt_y+.1"/>
                                          </p:val>
                                        </p:tav>
                                        <p:tav tm="100000">
                                          <p:val>
                                            <p:strVal val="#ppt_y"/>
                                          </p:val>
                                        </p:tav>
                                      </p:tavLst>
                                    </p:anim>
                                  </p:childTnLst>
                                </p:cTn>
                              </p:par>
                            </p:childTnLst>
                          </p:cTn>
                        </p:par>
                      </p:childTnLst>
                    </p:cTn>
                  </p:par>
                  <p:par>
                    <p:cTn fill="hold" id="213">
                      <p:stCondLst>
                        <p:cond delay="indefinite"/>
                      </p:stCondLst>
                      <p:childTnLst>
                        <p:par>
                          <p:cTn fill="hold" id="214">
                            <p:stCondLst>
                              <p:cond delay="0"/>
                            </p:stCondLst>
                            <p:childTnLst>
                              <p:par>
                                <p:cTn fill="hold" id="215" nodeType="clickEffect" presetClass="entr" presetID="42">
                                  <p:stCondLst>
                                    <p:cond delay="0"/>
                                  </p:stCondLst>
                                  <p:childTnLst>
                                    <p:set>
                                      <p:cBhvr>
                                        <p:cTn dur="1" fill="hold" id="216">
                                          <p:stCondLst>
                                            <p:cond delay="0"/>
                                          </p:stCondLst>
                                        </p:cTn>
                                        <p:tgtEl>
                                          <p:spTgt spid="85">
                                            <p:txEl>
                                              <p:pRg end="204" st="170"/>
                                            </p:txEl>
                                          </p:spTgt>
                                        </p:tgtEl>
                                        <p:attrNameLst>
                                          <p:attrName>style.visibility</p:attrName>
                                        </p:attrNameLst>
                                      </p:cBhvr>
                                      <p:to>
                                        <p:strVal val="visible"/>
                                      </p:to>
                                    </p:set>
                                    <p:animEffect filter="fade" transition="in">
                                      <p:cBhvr additive="repl">
                                        <p:cTn dur="1000" fill="freeze" id="217"/>
                                        <p:tgtEl>
                                          <p:spTgt spid="85">
                                            <p:txEl>
                                              <p:pRg end="204" st="170"/>
                                            </p:txEl>
                                          </p:spTgt>
                                        </p:tgtEl>
                                      </p:cBhvr>
                                    </p:animEffect>
                                    <p:anim calcmode="lin" valueType="num">
                                      <p:cBhvr additive="repl">
                                        <p:cTn dur="1000" fill="hold" id="218"/>
                                        <p:tgtEl>
                                          <p:spTgt spid="85">
                                            <p:txEl>
                                              <p:pRg end="204" st="170"/>
                                            </p:txEl>
                                          </p:spTgt>
                                        </p:tgtEl>
                                        <p:attrNameLst>
                                          <p:attrName>ppt_x</p:attrName>
                                        </p:attrNameLst>
                                      </p:cBhvr>
                                      <p:tavLst>
                                        <p:tav tm="0">
                                          <p:val>
                                            <p:strVal val="#ppt_x"/>
                                          </p:val>
                                        </p:tav>
                                        <p:tav tm="100000">
                                          <p:val>
                                            <p:strVal val="#ppt_x"/>
                                          </p:val>
                                        </p:tav>
                                      </p:tavLst>
                                    </p:anim>
                                    <p:anim calcmode="lin" valueType="num">
                                      <p:cBhvr additive="repl">
                                        <p:cTn dur="1000" fill="hold" id="219"/>
                                        <p:tgtEl>
                                          <p:spTgt spid="85">
                                            <p:txEl>
                                              <p:pRg end="204" st="170"/>
                                            </p:txEl>
                                          </p:spTgt>
                                        </p:tgtEl>
                                        <p:attrNameLst>
                                          <p:attrName>ppt_y</p:attrName>
                                        </p:attrNameLst>
                                      </p:cBhvr>
                                      <p:tavLst>
                                        <p:tav tm="0">
                                          <p:val>
                                            <p:strVal val="#ppt_y+.1"/>
                                          </p:val>
                                        </p:tav>
                                        <p:tav tm="100000">
                                          <p:val>
                                            <p:strVal val="#ppt_y"/>
                                          </p:val>
                                        </p:tav>
                                      </p:tavLst>
                                    </p:anim>
                                  </p:childTnLst>
                                </p:cTn>
                              </p:par>
                            </p:childTnLst>
                          </p:cTn>
                        </p:par>
                      </p:childTnLst>
                    </p:cTn>
                  </p:par>
                  <p:par>
                    <p:cTn fill="hold" id="220">
                      <p:stCondLst>
                        <p:cond delay="indefinite"/>
                      </p:stCondLst>
                      <p:childTnLst>
                        <p:par>
                          <p:cTn fill="hold" id="221">
                            <p:stCondLst>
                              <p:cond delay="0"/>
                            </p:stCondLst>
                            <p:childTnLst>
                              <p:par>
                                <p:cTn fill="hold" id="222" nodeType="clickEffect" presetClass="entr" presetID="42">
                                  <p:stCondLst>
                                    <p:cond delay="0"/>
                                  </p:stCondLst>
                                  <p:childTnLst>
                                    <p:set>
                                      <p:cBhvr>
                                        <p:cTn dur="1" fill="hold" id="223">
                                          <p:stCondLst>
                                            <p:cond delay="0"/>
                                          </p:stCondLst>
                                        </p:cTn>
                                        <p:tgtEl>
                                          <p:spTgt spid="85">
                                            <p:txEl>
                                              <p:pRg end="219" st="204"/>
                                            </p:txEl>
                                          </p:spTgt>
                                        </p:tgtEl>
                                        <p:attrNameLst>
                                          <p:attrName>style.visibility</p:attrName>
                                        </p:attrNameLst>
                                      </p:cBhvr>
                                      <p:to>
                                        <p:strVal val="visible"/>
                                      </p:to>
                                    </p:set>
                                    <p:animEffect filter="fade" transition="in">
                                      <p:cBhvr additive="repl">
                                        <p:cTn dur="1000" fill="freeze" id="224"/>
                                        <p:tgtEl>
                                          <p:spTgt spid="85">
                                            <p:txEl>
                                              <p:pRg end="219" st="204"/>
                                            </p:txEl>
                                          </p:spTgt>
                                        </p:tgtEl>
                                      </p:cBhvr>
                                    </p:animEffect>
                                    <p:anim calcmode="lin" valueType="num">
                                      <p:cBhvr additive="repl">
                                        <p:cTn dur="1000" fill="hold" id="225"/>
                                        <p:tgtEl>
                                          <p:spTgt spid="85">
                                            <p:txEl>
                                              <p:pRg end="219" st="204"/>
                                            </p:txEl>
                                          </p:spTgt>
                                        </p:tgtEl>
                                        <p:attrNameLst>
                                          <p:attrName>ppt_x</p:attrName>
                                        </p:attrNameLst>
                                      </p:cBhvr>
                                      <p:tavLst>
                                        <p:tav tm="0">
                                          <p:val>
                                            <p:strVal val="#ppt_x"/>
                                          </p:val>
                                        </p:tav>
                                        <p:tav tm="100000">
                                          <p:val>
                                            <p:strVal val="#ppt_x"/>
                                          </p:val>
                                        </p:tav>
                                      </p:tavLst>
                                    </p:anim>
                                    <p:anim calcmode="lin" valueType="num">
                                      <p:cBhvr additive="repl">
                                        <p:cTn dur="1000" fill="hold" id="226"/>
                                        <p:tgtEl>
                                          <p:spTgt spid="85">
                                            <p:txEl>
                                              <p:pRg end="219" st="20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6" name="TextShape 1"/>
          <p:cNvSpPr txBox="1"/>
          <p:nvPr/>
        </p:nvSpPr>
        <p:spPr>
          <a:xfrm>
            <a:off x="822960" y="260640"/>
            <a:ext cx="7520760" cy="653400"/>
          </a:xfrm>
          <a:prstGeom prst="rect">
            <a:avLst/>
          </a:prstGeom>
        </p:spPr>
        <p:txBody>
          <a:bodyPr anchor="ctr"/>
          <a:p>
            <a:pPr algn="ctr">
              <a:lnSpc>
                <a:spcPct val="100000"/>
              </a:lnSpc>
            </a:pPr>
            <a:r>
              <a:rPr b="1" lang="es-EC" sz="2800">
                <a:solidFill>
                  <a:srgbClr val="000000"/>
                </a:solidFill>
                <a:latin typeface="Times New Roman"/>
              </a:rPr>
              <a:t>Por los activos transmitidos</a:t>
            </a:r>
            <a:r>
              <a:rPr b="1" i="1" lang="es-EC" sz="2800">
                <a:solidFill>
                  <a:srgbClr val="000000"/>
                </a:solidFill>
                <a:latin typeface="Times New Roman"/>
              </a:rPr>
              <a:t>
</a:t>
            </a:r>
            <a:endParaRPr/>
          </a:p>
        </p:txBody>
      </p:sp>
      <p:sp>
        <p:nvSpPr>
          <p:cNvPr id="87" name="TextShape 2"/>
          <p:cNvSpPr txBox="1"/>
          <p:nvPr/>
        </p:nvSpPr>
        <p:spPr>
          <a:xfrm>
            <a:off x="467640" y="1124640"/>
            <a:ext cx="8229240" cy="4525560"/>
          </a:xfrm>
          <a:prstGeom prst="rect">
            <a:avLst/>
          </a:prstGeom>
        </p:spPr>
        <p:txBody>
          <a:bodyPr/>
          <a:p>
            <a:pPr>
              <a:lnSpc>
                <a:spcPct val="100000"/>
              </a:lnSpc>
            </a:pPr>
            <a:r>
              <a:rPr b="1" lang="es-EC" sz="2000">
                <a:solidFill>
                  <a:srgbClr val="000000"/>
                </a:solidFill>
                <a:latin typeface="Times New Roman"/>
              </a:rPr>
              <a:t>Mercado monetario: </a:t>
            </a:r>
            <a:r>
              <a:rPr lang="es-EC" sz="2000">
                <a:solidFill>
                  <a:srgbClr val="000000"/>
                </a:solidFill>
                <a:latin typeface="Times New Roman"/>
              </a:rPr>
              <a:t>Se negocia con dinero o con activos financieros con vencimiento a corto plazo y con elevada liquidez, generalmente activos con plazo inferior a un año.</a:t>
            </a:r>
            <a:endParaRPr/>
          </a:p>
          <a:p>
            <a:pPr>
              <a:lnSpc>
                <a:spcPct val="100000"/>
              </a:lnSpc>
            </a:pPr>
            <a:r>
              <a:rPr b="1" lang="es-EC" sz="2000">
                <a:solidFill>
                  <a:srgbClr val="000000"/>
                </a:solidFill>
                <a:latin typeface="Times New Roman"/>
              </a:rPr>
              <a:t> </a:t>
            </a:r>
            <a:r>
              <a:rPr b="1" lang="es-EC" sz="2000">
                <a:solidFill>
                  <a:srgbClr val="000000"/>
                </a:solidFill>
                <a:latin typeface="Times New Roman"/>
              </a:rPr>
              <a:t>Mercado de capitales: </a:t>
            </a:r>
            <a:r>
              <a:rPr lang="es-EC" sz="2000">
                <a:solidFill>
                  <a:srgbClr val="000000"/>
                </a:solidFill>
                <a:latin typeface="Times New Roman"/>
              </a:rPr>
              <a:t>Se negocian activos financieros con vencimiento a medio y largo plazo, básicos para la realización de ciertos procesos de inversión, ejemplo: la bolsa de valores.</a:t>
            </a:r>
            <a:endParaRPr/>
          </a:p>
          <a:p>
            <a:pPr lvl="1">
              <a:lnSpc>
                <a:spcPct val="100000"/>
              </a:lnSpc>
              <a:buFont typeface="Arial"/>
              <a:buChar char="•"/>
            </a:pPr>
            <a:r>
              <a:rPr b="1" lang="es-EC" sz="2000">
                <a:solidFill>
                  <a:srgbClr val="000000"/>
                </a:solidFill>
                <a:latin typeface="Times New Roman"/>
              </a:rPr>
              <a:t>Mercados Bursátiles: </a:t>
            </a:r>
            <a:r>
              <a:rPr lang="es-EC" sz="2000">
                <a:solidFill>
                  <a:srgbClr val="000000"/>
                </a:solidFill>
                <a:latin typeface="Times New Roman"/>
              </a:rPr>
              <a:t>Que proveen financiamiento por medio de la emisión de acciones y permiten el subsecuente intercambio de estas.</a:t>
            </a:r>
            <a:endParaRPr/>
          </a:p>
          <a:p>
            <a:pPr lvl="1">
              <a:lnSpc>
                <a:spcPct val="100000"/>
              </a:lnSpc>
              <a:buFont typeface="Arial"/>
              <a:buChar char="•"/>
            </a:pPr>
            <a:r>
              <a:rPr b="1" lang="es-EC" sz="2000">
                <a:solidFill>
                  <a:srgbClr val="000000"/>
                </a:solidFill>
                <a:latin typeface="Times New Roman"/>
              </a:rPr>
              <a:t>Mercados de bonos,</a:t>
            </a:r>
            <a:r>
              <a:rPr lang="es-EC" sz="2000">
                <a:solidFill>
                  <a:srgbClr val="000000"/>
                </a:solidFill>
                <a:latin typeface="Times New Roman"/>
              </a:rPr>
              <a:t> que provee financiamiento por medio de la emisión de bonos y permiten el subsecuente intercambio de estos. el mercadeo financiero es una vía por la cual se esclarecen diversidades de géneros económicos.</a:t>
            </a:r>
            <a:endParaRPr/>
          </a:p>
          <a:p>
            <a:endParaRPr/>
          </a:p>
          <a:p>
            <a:pPr>
              <a:lnSpc>
                <a:spcPct val="100000"/>
              </a:lnSpc>
            </a:pPr>
            <a:endParaRPr/>
          </a:p>
        </p:txBody>
      </p:sp>
    </p:spTree>
  </p:cSld>
  <p:timing>
    <p:tnLst>
      <p:par>
        <p:cTn dur="indefinite" id="227" nodeType="tmRoot" restart="never">
          <p:childTnLst>
            <p:seq>
              <p:cTn dur="indefinite" id="228" nodeType="mainSeq">
                <p:childTnLst>
                  <p:par>
                    <p:cTn fill="hold" id="229">
                      <p:stCondLst>
                        <p:cond delay="indefinite"/>
                      </p:stCondLst>
                      <p:childTnLst>
                        <p:par>
                          <p:cTn fill="hold" id="230">
                            <p:stCondLst>
                              <p:cond delay="0"/>
                            </p:stCondLst>
                            <p:childTnLst>
                              <p:par>
                                <p:cTn fill="hold" id="231" nodeType="clickEffect" presetClass="entr" presetID="1">
                                  <p:stCondLst>
                                    <p:cond delay="0"/>
                                  </p:stCondLst>
                                  <p:childTnLst>
                                    <p:set>
                                      <p:cBhvr>
                                        <p:cTn dur="1" fill="hold" id="232">
                                          <p:stCondLst>
                                            <p:cond delay="0"/>
                                          </p:stCondLst>
                                        </p:cTn>
                                        <p:tgtEl>
                                          <p:spTgt spid="86"/>
                                        </p:tgtEl>
                                        <p:attrNameLst>
                                          <p:attrName>style.visibility</p:attrName>
                                        </p:attrNameLst>
                                      </p:cBhvr>
                                      <p:to>
                                        <p:strVal val="visible"/>
                                      </p:to>
                                    </p:set>
                                  </p:childTnLst>
                                </p:cTn>
                              </p:par>
                            </p:childTnLst>
                          </p:cTn>
                        </p:par>
                      </p:childTnLst>
                    </p:cTn>
                  </p:par>
                  <p:par>
                    <p:cTn fill="hold" id="233">
                      <p:stCondLst>
                        <p:cond delay="indefinite"/>
                      </p:stCondLst>
                      <p:childTnLst>
                        <p:par>
                          <p:cTn fill="hold" id="234">
                            <p:stCondLst>
                              <p:cond delay="0"/>
                            </p:stCondLst>
                            <p:childTnLst>
                              <p:par>
                                <p:cTn fill="hold" id="235" nodeType="clickEffect" presetClass="entr" presetID="26">
                                  <p:stCondLst>
                                    <p:cond delay="0"/>
                                  </p:stCondLst>
                                  <p:childTnLst>
                                    <p:set>
                                      <p:cBhvr>
                                        <p:cTn dur="1" fill="hold" id="236">
                                          <p:stCondLst>
                                            <p:cond delay="0"/>
                                          </p:stCondLst>
                                        </p:cTn>
                                        <p:tgtEl>
                                          <p:spTgt spid="87">
                                            <p:txEl>
                                              <p:pRg end="171" st="0"/>
                                            </p:txEl>
                                          </p:spTgt>
                                        </p:tgtEl>
                                        <p:attrNameLst>
                                          <p:attrName>style.visibility</p:attrName>
                                        </p:attrNameLst>
                                      </p:cBhvr>
                                      <p:to>
                                        <p:strVal val="visible"/>
                                      </p:to>
                                    </p:set>
                                    <p:animEffect filter="wipe(down)" transition="out">
                                      <p:cBhvr additive="repl">
                                        <p:cTn dur="579" fill="freeze" id="237">
                                          <p:stCondLst>
                                            <p:cond delay="0"/>
                                          </p:stCondLst>
                                        </p:cTn>
                                        <p:tgtEl>
                                          <p:spTgt spid="87">
                                            <p:txEl>
                                              <p:pRg end="171" st="0"/>
                                            </p:txEl>
                                          </p:spTgt>
                                        </p:tgtEl>
                                      </p:cBhvr>
                                    </p:animEffect>
                                    <p:anim calcmode="lin" valueType="num">
                                      <p:cBhvr additive="repl">
                                        <p:cTn dur="1822" fill="freeze" id="238">
                                          <p:stCondLst>
                                            <p:cond delay="0"/>
                                          </p:stCondLst>
                                        </p:cTn>
                                        <p:tgtEl>
                                          <p:spTgt spid="87">
                                            <p:txEl>
                                              <p:pRg end="171" st="0"/>
                                            </p:txEl>
                                          </p:spTgt>
                                        </p:tgtEl>
                                        <p:attrNameLst>
                                          <p:attrName>ppt_x</p:attrName>
                                        </p:attrNameLst>
                                      </p:cBhvr>
                                      <p:tavLst>
                                        <p:tav tm="0">
                                          <p:val>
                                            <p:strVal val="#ppt_x-0.25"/>
                                          </p:val>
                                        </p:tav>
                                        <p:tav tm="100000">
                                          <p:val>
                                            <p:strVal val="#ppt_x"/>
                                          </p:val>
                                        </p:tav>
                                      </p:tavLst>
                                    </p:anim>
                                    <p:anim calcmode="lin" valueType="num">
                                      <p:cBhvr additive="repl">
                                        <p:cTn dur="664" fill="freeze" id="239">
                                          <p:stCondLst>
                                            <p:cond delay="0"/>
                                          </p:stCondLst>
                                        </p:cTn>
                                        <p:tgtEl>
                                          <p:spTgt spid="87">
                                            <p:txEl>
                                              <p:pRg end="171" st="0"/>
                                            </p:txEl>
                                          </p:spTgt>
                                        </p:tgtEl>
                                        <p:attrNameLst>
                                          <p:attrName>ppt_y</p:attrName>
                                        </p:attrNameLst>
                                      </p:cBhvr>
                                      <p:tavLst>
                                        <p:tav tm="0">
                                          <p:val/>
                                        </p:tav>
                                        <p:tav tm="100000">
                                          <p:val/>
                                        </p:tav>
                                      </p:tavLst>
                                    </p:anim>
                                    <p:anim calcmode="lin" valueType="num">
                                      <p:cBhvr additive="repl">
                                        <p:cTn dur="664" fill="freeze" id="240">
                                          <p:stCondLst>
                                            <p:cond delay="664"/>
                                          </p:stCondLst>
                                        </p:cTn>
                                        <p:tgtEl>
                                          <p:spTgt spid="87">
                                            <p:txEl>
                                              <p:pRg end="171" st="0"/>
                                            </p:txEl>
                                          </p:spTgt>
                                        </p:tgtEl>
                                        <p:attrNameLst>
                                          <p:attrName>ppt_y</p:attrName>
                                        </p:attrNameLst>
                                      </p:cBhvr>
                                      <p:tavLst>
                                        <p:tav tm="0">
                                          <p:val/>
                                        </p:tav>
                                        <p:tav tm="100000">
                                          <p:val/>
                                        </p:tav>
                                      </p:tavLst>
                                    </p:anim>
                                    <p:anim calcmode="lin" valueType="num">
                                      <p:cBhvr additive="repl">
                                        <p:cTn dur="332" fill="freeze" id="241">
                                          <p:stCondLst>
                                            <p:cond delay="1324"/>
                                          </p:stCondLst>
                                        </p:cTn>
                                        <p:tgtEl>
                                          <p:spTgt spid="87">
                                            <p:txEl>
                                              <p:pRg end="171" st="0"/>
                                            </p:txEl>
                                          </p:spTgt>
                                        </p:tgtEl>
                                        <p:attrNameLst>
                                          <p:attrName>ppt_y</p:attrName>
                                        </p:attrNameLst>
                                      </p:cBhvr>
                                      <p:tavLst>
                                        <p:tav tm="0">
                                          <p:val/>
                                        </p:tav>
                                        <p:tav tm="100000">
                                          <p:val/>
                                        </p:tav>
                                      </p:tavLst>
                                    </p:anim>
                                    <p:anim calcmode="lin" valueType="num">
                                      <p:cBhvr additive="repl">
                                        <p:cTn dur="164" fill="freeze" id="242">
                                          <p:stCondLst>
                                            <p:cond delay="1655"/>
                                          </p:stCondLst>
                                        </p:cTn>
                                        <p:tgtEl>
                                          <p:spTgt spid="87">
                                            <p:txEl>
                                              <p:pRg end="171" st="0"/>
                                            </p:txEl>
                                          </p:spTgt>
                                        </p:tgtEl>
                                        <p:attrNameLst>
                                          <p:attrName>ppt_y</p:attrName>
                                        </p:attrNameLst>
                                      </p:cBhvr>
                                      <p:tavLst>
                                        <p:tav tm="0">
                                          <p:val/>
                                        </p:tav>
                                        <p:tav tm="100000">
                                          <p:val/>
                                        </p:tav>
                                      </p:tavLst>
                                    </p:anim>
                                  </p:childTnLst>
                                </p:cTn>
                              </p:par>
                            </p:childTnLst>
                          </p:cTn>
                        </p:par>
                      </p:childTnLst>
                    </p:cTn>
                  </p:par>
                  <p:par>
                    <p:cTn fill="hold" id="243">
                      <p:stCondLst>
                        <p:cond delay="indefinite"/>
                      </p:stCondLst>
                      <p:childTnLst>
                        <p:par>
                          <p:cTn fill="hold" id="244">
                            <p:stCondLst>
                              <p:cond delay="0"/>
                            </p:stCondLst>
                            <p:childTnLst>
                              <p:par>
                                <p:cTn fill="hold" id="245" nodeType="clickEffect" presetClass="entr" presetID="26">
                                  <p:stCondLst>
                                    <p:cond delay="0"/>
                                  </p:stCondLst>
                                  <p:childTnLst>
                                    <p:set>
                                      <p:cBhvr>
                                        <p:cTn dur="1" fill="hold" id="246">
                                          <p:stCondLst>
                                            <p:cond delay="0"/>
                                          </p:stCondLst>
                                        </p:cTn>
                                        <p:tgtEl>
                                          <p:spTgt spid="87">
                                            <p:txEl>
                                              <p:pRg end="357" st="171"/>
                                            </p:txEl>
                                          </p:spTgt>
                                        </p:tgtEl>
                                        <p:attrNameLst>
                                          <p:attrName>style.visibility</p:attrName>
                                        </p:attrNameLst>
                                      </p:cBhvr>
                                      <p:to>
                                        <p:strVal val="visible"/>
                                      </p:to>
                                    </p:set>
                                    <p:animEffect filter="wipe(down)" transition="out">
                                      <p:cBhvr additive="repl">
                                        <p:cTn dur="579" fill="freeze" id="247">
                                          <p:stCondLst>
                                            <p:cond delay="0"/>
                                          </p:stCondLst>
                                        </p:cTn>
                                        <p:tgtEl>
                                          <p:spTgt spid="87">
                                            <p:txEl>
                                              <p:pRg end="357" st="171"/>
                                            </p:txEl>
                                          </p:spTgt>
                                        </p:tgtEl>
                                      </p:cBhvr>
                                    </p:animEffect>
                                    <p:anim calcmode="lin" valueType="num">
                                      <p:cBhvr additive="repl">
                                        <p:cTn dur="1822" fill="freeze" id="248">
                                          <p:stCondLst>
                                            <p:cond delay="0"/>
                                          </p:stCondLst>
                                        </p:cTn>
                                        <p:tgtEl>
                                          <p:spTgt spid="87">
                                            <p:txEl>
                                              <p:pRg end="357" st="171"/>
                                            </p:txEl>
                                          </p:spTgt>
                                        </p:tgtEl>
                                        <p:attrNameLst>
                                          <p:attrName>ppt_x</p:attrName>
                                        </p:attrNameLst>
                                      </p:cBhvr>
                                      <p:tavLst>
                                        <p:tav tm="0">
                                          <p:val>
                                            <p:strVal val="#ppt_x-0.25"/>
                                          </p:val>
                                        </p:tav>
                                        <p:tav tm="100000">
                                          <p:val>
                                            <p:strVal val="#ppt_x"/>
                                          </p:val>
                                        </p:tav>
                                      </p:tavLst>
                                    </p:anim>
                                    <p:anim calcmode="lin" valueType="num">
                                      <p:cBhvr additive="repl">
                                        <p:cTn dur="664" fill="freeze" id="249">
                                          <p:stCondLst>
                                            <p:cond delay="0"/>
                                          </p:stCondLst>
                                        </p:cTn>
                                        <p:tgtEl>
                                          <p:spTgt spid="87">
                                            <p:txEl>
                                              <p:pRg end="357" st="171"/>
                                            </p:txEl>
                                          </p:spTgt>
                                        </p:tgtEl>
                                        <p:attrNameLst>
                                          <p:attrName>ppt_y</p:attrName>
                                        </p:attrNameLst>
                                      </p:cBhvr>
                                      <p:tavLst>
                                        <p:tav tm="0">
                                          <p:val/>
                                        </p:tav>
                                        <p:tav tm="100000">
                                          <p:val/>
                                        </p:tav>
                                      </p:tavLst>
                                    </p:anim>
                                    <p:anim calcmode="lin" valueType="num">
                                      <p:cBhvr additive="repl">
                                        <p:cTn dur="664" fill="freeze" id="250">
                                          <p:stCondLst>
                                            <p:cond delay="664"/>
                                          </p:stCondLst>
                                        </p:cTn>
                                        <p:tgtEl>
                                          <p:spTgt spid="87">
                                            <p:txEl>
                                              <p:pRg end="357" st="171"/>
                                            </p:txEl>
                                          </p:spTgt>
                                        </p:tgtEl>
                                        <p:attrNameLst>
                                          <p:attrName>ppt_y</p:attrName>
                                        </p:attrNameLst>
                                      </p:cBhvr>
                                      <p:tavLst>
                                        <p:tav tm="0">
                                          <p:val/>
                                        </p:tav>
                                        <p:tav tm="100000">
                                          <p:val/>
                                        </p:tav>
                                      </p:tavLst>
                                    </p:anim>
                                    <p:anim calcmode="lin" valueType="num">
                                      <p:cBhvr additive="repl">
                                        <p:cTn dur="332" fill="freeze" id="251">
                                          <p:stCondLst>
                                            <p:cond delay="1324"/>
                                          </p:stCondLst>
                                        </p:cTn>
                                        <p:tgtEl>
                                          <p:spTgt spid="87">
                                            <p:txEl>
                                              <p:pRg end="357" st="171"/>
                                            </p:txEl>
                                          </p:spTgt>
                                        </p:tgtEl>
                                        <p:attrNameLst>
                                          <p:attrName>ppt_y</p:attrName>
                                        </p:attrNameLst>
                                      </p:cBhvr>
                                      <p:tavLst>
                                        <p:tav tm="0">
                                          <p:val/>
                                        </p:tav>
                                        <p:tav tm="100000">
                                          <p:val/>
                                        </p:tav>
                                      </p:tavLst>
                                    </p:anim>
                                    <p:anim calcmode="lin" valueType="num">
                                      <p:cBhvr additive="repl">
                                        <p:cTn dur="164" fill="freeze" id="252">
                                          <p:stCondLst>
                                            <p:cond delay="1655"/>
                                          </p:stCondLst>
                                        </p:cTn>
                                        <p:tgtEl>
                                          <p:spTgt spid="87">
                                            <p:txEl>
                                              <p:pRg end="357" st="171"/>
                                            </p:txEl>
                                          </p:spTgt>
                                        </p:tgtEl>
                                        <p:attrNameLst>
                                          <p:attrName>ppt_y</p:attrName>
                                        </p:attrNameLst>
                                      </p:cBhvr>
                                      <p:tavLst>
                                        <p:tav tm="0">
                                          <p:val/>
                                        </p:tav>
                                        <p:tav tm="100000">
                                          <p:val/>
                                        </p:tav>
                                      </p:tavLst>
                                    </p:anim>
                                  </p:childTnLst>
                                </p:cTn>
                              </p:par>
                              <p:par>
                                <p:cTn fill="hold" id="253" nodeType="withEffect" presetClass="entr" presetID="26">
                                  <p:stCondLst>
                                    <p:cond delay="0"/>
                                  </p:stCondLst>
                                  <p:childTnLst>
                                    <p:set>
                                      <p:cBhvr>
                                        <p:cTn dur="1" fill="hold" id="254">
                                          <p:stCondLst>
                                            <p:cond delay="0"/>
                                          </p:stCondLst>
                                        </p:cTn>
                                        <p:tgtEl>
                                          <p:spTgt spid="87">
                                            <p:txEl>
                                              <p:pRg end="489" st="357"/>
                                            </p:txEl>
                                          </p:spTgt>
                                        </p:tgtEl>
                                        <p:attrNameLst>
                                          <p:attrName>style.visibility</p:attrName>
                                        </p:attrNameLst>
                                      </p:cBhvr>
                                      <p:to>
                                        <p:strVal val="visible"/>
                                      </p:to>
                                    </p:set>
                                    <p:animEffect filter="wipe(down)" transition="out">
                                      <p:cBhvr additive="repl">
                                        <p:cTn dur="579" fill="freeze" id="255">
                                          <p:stCondLst>
                                            <p:cond delay="0"/>
                                          </p:stCondLst>
                                        </p:cTn>
                                        <p:tgtEl>
                                          <p:spTgt spid="87">
                                            <p:txEl>
                                              <p:pRg end="489" st="357"/>
                                            </p:txEl>
                                          </p:spTgt>
                                        </p:tgtEl>
                                      </p:cBhvr>
                                    </p:animEffect>
                                    <p:anim calcmode="lin" valueType="num">
                                      <p:cBhvr additive="repl">
                                        <p:cTn dur="1822" fill="freeze" id="256">
                                          <p:stCondLst>
                                            <p:cond delay="0"/>
                                          </p:stCondLst>
                                        </p:cTn>
                                        <p:tgtEl>
                                          <p:spTgt spid="87">
                                            <p:txEl>
                                              <p:pRg end="489" st="357"/>
                                            </p:txEl>
                                          </p:spTgt>
                                        </p:tgtEl>
                                        <p:attrNameLst>
                                          <p:attrName>ppt_x</p:attrName>
                                        </p:attrNameLst>
                                      </p:cBhvr>
                                      <p:tavLst>
                                        <p:tav tm="0">
                                          <p:val>
                                            <p:strVal val="#ppt_x-0.25"/>
                                          </p:val>
                                        </p:tav>
                                        <p:tav tm="100000">
                                          <p:val>
                                            <p:strVal val="#ppt_x"/>
                                          </p:val>
                                        </p:tav>
                                      </p:tavLst>
                                    </p:anim>
                                    <p:anim calcmode="lin" valueType="num">
                                      <p:cBhvr additive="repl">
                                        <p:cTn dur="664" fill="freeze" id="257">
                                          <p:stCondLst>
                                            <p:cond delay="0"/>
                                          </p:stCondLst>
                                        </p:cTn>
                                        <p:tgtEl>
                                          <p:spTgt spid="87">
                                            <p:txEl>
                                              <p:pRg end="489" st="357"/>
                                            </p:txEl>
                                          </p:spTgt>
                                        </p:tgtEl>
                                        <p:attrNameLst>
                                          <p:attrName>ppt_y</p:attrName>
                                        </p:attrNameLst>
                                      </p:cBhvr>
                                      <p:tavLst>
                                        <p:tav tm="0">
                                          <p:val/>
                                        </p:tav>
                                        <p:tav tm="100000">
                                          <p:val/>
                                        </p:tav>
                                      </p:tavLst>
                                    </p:anim>
                                    <p:anim calcmode="lin" valueType="num">
                                      <p:cBhvr additive="repl">
                                        <p:cTn dur="664" fill="freeze" id="258">
                                          <p:stCondLst>
                                            <p:cond delay="664"/>
                                          </p:stCondLst>
                                        </p:cTn>
                                        <p:tgtEl>
                                          <p:spTgt spid="87">
                                            <p:txEl>
                                              <p:pRg end="489" st="357"/>
                                            </p:txEl>
                                          </p:spTgt>
                                        </p:tgtEl>
                                        <p:attrNameLst>
                                          <p:attrName>ppt_y</p:attrName>
                                        </p:attrNameLst>
                                      </p:cBhvr>
                                      <p:tavLst>
                                        <p:tav tm="0">
                                          <p:val/>
                                        </p:tav>
                                        <p:tav tm="100000">
                                          <p:val/>
                                        </p:tav>
                                      </p:tavLst>
                                    </p:anim>
                                    <p:anim calcmode="lin" valueType="num">
                                      <p:cBhvr additive="repl">
                                        <p:cTn dur="332" fill="freeze" id="259">
                                          <p:stCondLst>
                                            <p:cond delay="1324"/>
                                          </p:stCondLst>
                                        </p:cTn>
                                        <p:tgtEl>
                                          <p:spTgt spid="87">
                                            <p:txEl>
                                              <p:pRg end="489" st="357"/>
                                            </p:txEl>
                                          </p:spTgt>
                                        </p:tgtEl>
                                        <p:attrNameLst>
                                          <p:attrName>ppt_y</p:attrName>
                                        </p:attrNameLst>
                                      </p:cBhvr>
                                      <p:tavLst>
                                        <p:tav tm="0">
                                          <p:val/>
                                        </p:tav>
                                        <p:tav tm="100000">
                                          <p:val/>
                                        </p:tav>
                                      </p:tavLst>
                                    </p:anim>
                                    <p:anim calcmode="lin" valueType="num">
                                      <p:cBhvr additive="repl">
                                        <p:cTn dur="164" fill="freeze" id="260">
                                          <p:stCondLst>
                                            <p:cond delay="1655"/>
                                          </p:stCondLst>
                                        </p:cTn>
                                        <p:tgtEl>
                                          <p:spTgt spid="87">
                                            <p:txEl>
                                              <p:pRg end="489" st="357"/>
                                            </p:txEl>
                                          </p:spTgt>
                                        </p:tgtEl>
                                        <p:attrNameLst>
                                          <p:attrName>ppt_y</p:attrName>
                                        </p:attrNameLst>
                                      </p:cBhvr>
                                      <p:tavLst>
                                        <p:tav tm="0">
                                          <p:val/>
                                        </p:tav>
                                        <p:tav tm="100000">
                                          <p:val/>
                                        </p:tav>
                                      </p:tavLst>
                                    </p:anim>
                                  </p:childTnLst>
                                </p:cTn>
                              </p:par>
                              <p:par>
                                <p:cTn fill="hold" id="261" nodeType="withEffect" presetClass="entr" presetID="26">
                                  <p:stCondLst>
                                    <p:cond delay="0"/>
                                  </p:stCondLst>
                                  <p:childTnLst>
                                    <p:set>
                                      <p:cBhvr>
                                        <p:cTn dur="1" fill="hold" id="262">
                                          <p:stCondLst>
                                            <p:cond delay="0"/>
                                          </p:stCondLst>
                                        </p:cTn>
                                        <p:tgtEl>
                                          <p:spTgt spid="87">
                                            <p:txEl>
                                              <p:pRg end="711" st="489"/>
                                            </p:txEl>
                                          </p:spTgt>
                                        </p:tgtEl>
                                        <p:attrNameLst>
                                          <p:attrName>style.visibility</p:attrName>
                                        </p:attrNameLst>
                                      </p:cBhvr>
                                      <p:to>
                                        <p:strVal val="visible"/>
                                      </p:to>
                                    </p:set>
                                    <p:animEffect filter="wipe(down)" transition="out">
                                      <p:cBhvr additive="repl">
                                        <p:cTn dur="579" fill="freeze" id="263">
                                          <p:stCondLst>
                                            <p:cond delay="0"/>
                                          </p:stCondLst>
                                        </p:cTn>
                                        <p:tgtEl>
                                          <p:spTgt spid="87">
                                            <p:txEl>
                                              <p:pRg end="711" st="489"/>
                                            </p:txEl>
                                          </p:spTgt>
                                        </p:tgtEl>
                                      </p:cBhvr>
                                    </p:animEffect>
                                    <p:anim calcmode="lin" valueType="num">
                                      <p:cBhvr additive="repl">
                                        <p:cTn dur="1822" fill="freeze" id="264">
                                          <p:stCondLst>
                                            <p:cond delay="0"/>
                                          </p:stCondLst>
                                        </p:cTn>
                                        <p:tgtEl>
                                          <p:spTgt spid="87">
                                            <p:txEl>
                                              <p:pRg end="711" st="489"/>
                                            </p:txEl>
                                          </p:spTgt>
                                        </p:tgtEl>
                                        <p:attrNameLst>
                                          <p:attrName>ppt_x</p:attrName>
                                        </p:attrNameLst>
                                      </p:cBhvr>
                                      <p:tavLst>
                                        <p:tav tm="0">
                                          <p:val>
                                            <p:strVal val="#ppt_x-0.25"/>
                                          </p:val>
                                        </p:tav>
                                        <p:tav tm="100000">
                                          <p:val>
                                            <p:strVal val="#ppt_x"/>
                                          </p:val>
                                        </p:tav>
                                      </p:tavLst>
                                    </p:anim>
                                    <p:anim calcmode="lin" valueType="num">
                                      <p:cBhvr additive="repl">
                                        <p:cTn dur="664" fill="freeze" id="265">
                                          <p:stCondLst>
                                            <p:cond delay="0"/>
                                          </p:stCondLst>
                                        </p:cTn>
                                        <p:tgtEl>
                                          <p:spTgt spid="87">
                                            <p:txEl>
                                              <p:pRg end="711" st="489"/>
                                            </p:txEl>
                                          </p:spTgt>
                                        </p:tgtEl>
                                        <p:attrNameLst>
                                          <p:attrName>ppt_y</p:attrName>
                                        </p:attrNameLst>
                                      </p:cBhvr>
                                      <p:tavLst>
                                        <p:tav tm="0">
                                          <p:val/>
                                        </p:tav>
                                        <p:tav tm="100000">
                                          <p:val/>
                                        </p:tav>
                                      </p:tavLst>
                                    </p:anim>
                                    <p:anim calcmode="lin" valueType="num">
                                      <p:cBhvr additive="repl">
                                        <p:cTn dur="664" fill="freeze" id="266">
                                          <p:stCondLst>
                                            <p:cond delay="664"/>
                                          </p:stCondLst>
                                        </p:cTn>
                                        <p:tgtEl>
                                          <p:spTgt spid="87">
                                            <p:txEl>
                                              <p:pRg end="711" st="489"/>
                                            </p:txEl>
                                          </p:spTgt>
                                        </p:tgtEl>
                                        <p:attrNameLst>
                                          <p:attrName>ppt_y</p:attrName>
                                        </p:attrNameLst>
                                      </p:cBhvr>
                                      <p:tavLst>
                                        <p:tav tm="0">
                                          <p:val/>
                                        </p:tav>
                                        <p:tav tm="100000">
                                          <p:val/>
                                        </p:tav>
                                      </p:tavLst>
                                    </p:anim>
                                    <p:anim calcmode="lin" valueType="num">
                                      <p:cBhvr additive="repl">
                                        <p:cTn dur="332" fill="freeze" id="267">
                                          <p:stCondLst>
                                            <p:cond delay="1324"/>
                                          </p:stCondLst>
                                        </p:cTn>
                                        <p:tgtEl>
                                          <p:spTgt spid="87">
                                            <p:txEl>
                                              <p:pRg end="711" st="489"/>
                                            </p:txEl>
                                          </p:spTgt>
                                        </p:tgtEl>
                                        <p:attrNameLst>
                                          <p:attrName>ppt_y</p:attrName>
                                        </p:attrNameLst>
                                      </p:cBhvr>
                                      <p:tavLst>
                                        <p:tav tm="0">
                                          <p:val/>
                                        </p:tav>
                                        <p:tav tm="100000">
                                          <p:val/>
                                        </p:tav>
                                      </p:tavLst>
                                    </p:anim>
                                    <p:anim calcmode="lin" valueType="num">
                                      <p:cBhvr additive="repl">
                                        <p:cTn dur="164" fill="freeze" id="268">
                                          <p:stCondLst>
                                            <p:cond delay="1655"/>
                                          </p:stCondLst>
                                        </p:cTn>
                                        <p:tgtEl>
                                          <p:spTgt spid="87">
                                            <p:txEl>
                                              <p:pRg end="711" st="489"/>
                                            </p:txEl>
                                          </p:spTgt>
                                        </p:tgtEl>
                                        <p:attrNameLst>
                                          <p:attrName>ppt_y</p:attrName>
                                        </p:attrNameLst>
                                      </p:cBhvr>
                                      <p:tavLst>
                                        <p:tav tm="0">
                                          <p:val/>
                                        </p:tav>
                                        <p:tav tm="100000">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8" name="TextShape 1"/>
          <p:cNvSpPr txBox="1"/>
          <p:nvPr/>
        </p:nvSpPr>
        <p:spPr>
          <a:xfrm>
            <a:off x="822960" y="365760"/>
            <a:ext cx="7520760" cy="548280"/>
          </a:xfrm>
          <a:prstGeom prst="rect">
            <a:avLst/>
          </a:prstGeom>
        </p:spPr>
        <p:txBody>
          <a:bodyPr anchor="ctr"/>
          <a:p>
            <a:pPr algn="ctr">
              <a:lnSpc>
                <a:spcPct val="100000"/>
              </a:lnSpc>
            </a:pPr>
            <a:r>
              <a:rPr b="1" lang="es-EC" sz="2800">
                <a:solidFill>
                  <a:srgbClr val="000000"/>
                </a:solidFill>
                <a:latin typeface="Times New Roman"/>
              </a:rPr>
              <a:t>Según la fase de negociación de los activos financieros</a:t>
            </a:r>
            <a:r>
              <a:rPr b="1" lang="es-EC" sz="2800">
                <a:solidFill>
                  <a:srgbClr val="000000"/>
                </a:solidFill>
                <a:latin typeface="Times New Roman"/>
              </a:rPr>
              <a:t>
</a:t>
            </a:r>
            <a:endParaRPr/>
          </a:p>
        </p:txBody>
      </p:sp>
    </p:spTree>
  </p:cSld>
  <p:timing>
    <p:tnLst>
      <p:par>
        <p:cTn dur="indefinite" id="269" nodeType="tmRoot" restart="never">
          <p:childTnLst>
            <p:seq>
              <p:cTn dur="indefinite" id="270" nodeType="mainSeq">
                <p:childTnLst>
                  <p:par>
                    <p:cTn fill="hold" id="271">
                      <p:stCondLst>
                        <p:cond delay="indefinite"/>
                      </p:stCondLst>
                      <p:childTnLst>
                        <p:par>
                          <p:cTn fill="hold" id="272">
                            <p:stCondLst>
                              <p:cond delay="0"/>
                            </p:stCondLst>
                            <p:childTnLst>
                              <p:par>
                                <p:cTn fill="hold" id="273" nodeType="clickEffect" presetClass="entr" presetID="14" presetSubtype="10">
                                  <p:stCondLst>
                                    <p:cond delay="0"/>
                                  </p:stCondLst>
                                  <p:childTnLst>
                                    <p:set>
                                      <p:cBhvr>
                                        <p:cTn dur="1" fill="hold" id="274">
                                          <p:stCondLst>
                                            <p:cond delay="0"/>
                                          </p:stCondLst>
                                        </p:cTn>
                                        <p:tgtEl>
                                          <p:spTgt spid="88"/>
                                        </p:tgtEl>
                                        <p:attrNameLst>
                                          <p:attrName>style.visibility</p:attrName>
                                        </p:attrNameLst>
                                      </p:cBhvr>
                                      <p:to>
                                        <p:strVal val="visible"/>
                                      </p:to>
                                    </p:set>
                                    <p:animEffect filter="randombar(horizontal)" transition="in">
                                      <p:cBhvr additive="repl">
                                        <p:cTn dur="500" fill="freeze" id="275"/>
                                        <p:tgtEl>
                                          <p:spTgt spid="88"/>
                                        </p:tgtEl>
                                      </p:cBhvr>
                                    </p:animEffect>
                                  </p:childTnLst>
                                </p:cTn>
                              </p:par>
                            </p:childTnLst>
                          </p:cTn>
                        </p:par>
                      </p:childTnLst>
                    </p:cTn>
                  </p:par>
                  <p:par>
                    <p:cTn fill="hold" id="276">
                      <p:stCondLst>
                        <p:cond delay="indefinite"/>
                      </p:stCondLst>
                      <p:childTnLst>
                        <p:par>
                          <p:cTn fill="hold" id="277">
                            <p:stCondLst>
                              <p:cond delay="0"/>
                            </p:stCondLst>
                            <p:childTnLst>
                              <p:par>
                                <p:cTn fill="hold" id="278" nodeType="clickEffect" presetClass="entr" presetID="2" presetSubtype="4">
                                  <p:stCondLst>
                                    <p:cond delay="0"/>
                                  </p:stCondLst>
                                  <p:childTnLst>
                                    <p:set>
                                      <p:cBhvr>
                                        <p:cTn dur="1" fill="hold" id="279">
                                          <p:stCondLst>
                                            <p:cond delay="0"/>
                                          </p:stCondLst>
                                        </p:cTn>
                                        <p:tgtEl>
                                          <p:spTgt spid="-1"/>
                                        </p:tgtEl>
                                        <p:attrNameLst>
                                          <p:attrName>style.visibility</p:attrName>
                                        </p:attrNameLst>
                                      </p:cBhvr>
                                      <p:to>
                                        <p:strVal val="visible"/>
                                      </p:to>
                                    </p:set>
                                    <p:anim calcmode="lin" valueType="num">
                                      <p:cBhvr additive="repl">
                                        <p:cTn dur="500" fill="hold" id="280"/>
                                        <p:tgtEl>
                                          <p:spTgt spid="-1"/>
                                        </p:tgtEl>
                                        <p:attrNameLst>
                                          <p:attrName>ppt_x</p:attrName>
                                        </p:attrNameLst>
                                      </p:cBhvr>
                                      <p:tavLst>
                                        <p:tav tm="0">
                                          <p:val>
                                            <p:strVal val="#ppt_x"/>
                                          </p:val>
                                        </p:tav>
                                        <p:tav tm="100000">
                                          <p:val>
                                            <p:strVal val="#ppt_x"/>
                                          </p:val>
                                        </p:tav>
                                      </p:tavLst>
                                    </p:anim>
                                    <p:anim calcmode="lin" valueType="num">
                                      <p:cBhvr additive="repl">
                                        <p:cTn dur="500" fill="hold" id="281"/>
                                        <p:tgtEl>
                                          <p:spTgt spid="-1"/>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9" name="TextShape 1"/>
          <p:cNvSpPr txBox="1"/>
          <p:nvPr/>
        </p:nvSpPr>
        <p:spPr>
          <a:xfrm>
            <a:off x="457200" y="0"/>
            <a:ext cx="8229240" cy="1417320"/>
          </a:xfrm>
          <a:prstGeom prst="rect">
            <a:avLst/>
          </a:prstGeom>
        </p:spPr>
        <p:txBody>
          <a:bodyPr anchor="ctr"/>
          <a:p>
            <a:pPr algn="ctr">
              <a:lnSpc>
                <a:spcPct val="100000"/>
              </a:lnSpc>
            </a:pPr>
            <a:r>
              <a:rPr b="1" lang="es-EC" sz="2800">
                <a:solidFill>
                  <a:srgbClr val="000000"/>
                </a:solidFill>
                <a:latin typeface="Times New Roman"/>
              </a:rPr>
              <a:t>
</a:t>
            </a:r>
            <a:r>
              <a:rPr b="1" lang="es-EC" sz="2800">
                <a:solidFill>
                  <a:srgbClr val="000000"/>
                </a:solidFill>
                <a:latin typeface="Times New Roman"/>
              </a:rPr>
              <a:t>Según la perspectiva geográfica</a:t>
            </a:r>
            <a:endParaRPr/>
          </a:p>
        </p:txBody>
      </p:sp>
      <p:sp>
        <p:nvSpPr>
          <p:cNvPr id="90" name="TextShape 2"/>
          <p:cNvSpPr txBox="1"/>
          <p:nvPr/>
        </p:nvSpPr>
        <p:spPr>
          <a:xfrm>
            <a:off x="755640" y="1196640"/>
            <a:ext cx="7520760" cy="3579480"/>
          </a:xfrm>
          <a:prstGeom prst="rect">
            <a:avLst/>
          </a:prstGeom>
        </p:spPr>
        <p:txBody>
          <a:bodyPr/>
          <a:p>
            <a:pPr>
              <a:lnSpc>
                <a:spcPct val="100000"/>
              </a:lnSpc>
            </a:pPr>
            <a:r>
              <a:rPr b="1" lang="es-EC" sz="2800">
                <a:solidFill>
                  <a:srgbClr val="000000"/>
                </a:solidFill>
                <a:latin typeface="Times New Roman"/>
              </a:rPr>
              <a:t>Mercados nacionales. </a:t>
            </a:r>
            <a:r>
              <a:rPr lang="es-EC" sz="2800">
                <a:solidFill>
                  <a:srgbClr val="000000"/>
                </a:solidFill>
                <a:latin typeface="Times New Roman"/>
              </a:rPr>
              <a:t>La moneda en que están denominados los activos financieros y la residencia de los que intervienen es nacional</a:t>
            </a:r>
            <a:r>
              <a:rPr b="1" lang="es-EC" sz="2800">
                <a:solidFill>
                  <a:srgbClr val="000000"/>
                </a:solidFill>
                <a:latin typeface="Times New Roman"/>
              </a:rPr>
              <a:t>.</a:t>
            </a:r>
            <a:endParaRPr/>
          </a:p>
          <a:p>
            <a:pPr>
              <a:lnSpc>
                <a:spcPct val="100000"/>
              </a:lnSpc>
            </a:pPr>
            <a:r>
              <a:rPr b="1" lang="es-EC" sz="2800">
                <a:solidFill>
                  <a:srgbClr val="000000"/>
                </a:solidFill>
                <a:latin typeface="Times New Roman"/>
              </a:rPr>
              <a:t>Mercados internacionales.- </a:t>
            </a:r>
            <a:r>
              <a:rPr lang="es-EC" sz="2800">
                <a:solidFill>
                  <a:srgbClr val="000000"/>
                </a:solidFill>
                <a:latin typeface="Times New Roman"/>
              </a:rPr>
              <a:t>Es aquel que se encuentra en uno o más países en el extranjero.</a:t>
            </a:r>
            <a:endParaRPr/>
          </a:p>
          <a:p>
            <a:pPr>
              <a:lnSpc>
                <a:spcPct val="100000"/>
              </a:lnSpc>
            </a:pPr>
            <a:endParaRPr/>
          </a:p>
        </p:txBody>
      </p:sp>
      <p:pic>
        <p:nvPicPr>
          <p:cNvPr descr="" id="91" name="rg_hi"/>
          <p:cNvPicPr/>
          <p:nvPr/>
        </p:nvPicPr>
        <p:blipFill>
          <a:blip r:embed="rId1"/>
          <a:stretch>
            <a:fillRect/>
          </a:stretch>
        </p:blipFill>
        <p:spPr>
          <a:xfrm>
            <a:off x="3132000" y="4352760"/>
            <a:ext cx="2466720" cy="1847520"/>
          </a:xfrm>
          <a:prstGeom prst="rect">
            <a:avLst/>
          </a:prstGeom>
        </p:spPr>
      </p:pic>
    </p:spTree>
  </p:cSld>
  <p:timing>
    <p:tnLst>
      <p:par>
        <p:cTn dur="indefinite" id="282" nodeType="tmRoot" restart="never">
          <p:childTnLst>
            <p:seq>
              <p:cTn dur="indefinite" id="283" nodeType="mainSeq">
                <p:childTnLst>
                  <p:par>
                    <p:cTn fill="hold" id="284">
                      <p:stCondLst>
                        <p:cond delay="indefinite"/>
                      </p:stCondLst>
                      <p:childTnLst>
                        <p:par>
                          <p:cTn fill="hold" id="285">
                            <p:stCondLst>
                              <p:cond delay="0"/>
                            </p:stCondLst>
                            <p:childTnLst>
                              <p:par>
                                <p:cTn fill="hold" id="286" nodeType="clickEffect" presetClass="entr" presetID="21" presetSubtype="1">
                                  <p:stCondLst>
                                    <p:cond delay="0"/>
                                  </p:stCondLst>
                                  <p:childTnLst>
                                    <p:set>
                                      <p:cBhvr>
                                        <p:cTn dur="1" fill="hold" id="287">
                                          <p:stCondLst>
                                            <p:cond delay="0"/>
                                          </p:stCondLst>
                                        </p:cTn>
                                        <p:tgtEl>
                                          <p:spTgt spid="89"/>
                                        </p:tgtEl>
                                        <p:attrNameLst>
                                          <p:attrName>style.visibility</p:attrName>
                                        </p:attrNameLst>
                                      </p:cBhvr>
                                      <p:to>
                                        <p:strVal val="visible"/>
                                      </p:to>
                                    </p:set>
                                    <p:animEffect filter="wheel(1)" transition="in">
                                      <p:cBhvr additive="repl">
                                        <p:cTn dur="2000" fill="freeze" id="288"/>
                                        <p:tgtEl>
                                          <p:spTgt spid="89"/>
                                        </p:tgtEl>
                                      </p:cBhvr>
                                    </p:animEffect>
                                  </p:childTnLst>
                                </p:cTn>
                              </p:par>
                            </p:childTnLst>
                          </p:cTn>
                        </p:par>
                      </p:childTnLst>
                    </p:cTn>
                  </p:par>
                  <p:par>
                    <p:cTn fill="hold" id="289">
                      <p:stCondLst>
                        <p:cond delay="indefinite"/>
                      </p:stCondLst>
                      <p:childTnLst>
                        <p:par>
                          <p:cTn fill="hold" id="290">
                            <p:stCondLst>
                              <p:cond delay="0"/>
                            </p:stCondLst>
                            <p:childTnLst>
                              <p:par>
                                <p:cTn fill="hold" id="291" nodeType="clickEffect" presetClass="entr" presetID="6" presetSubtype="16">
                                  <p:stCondLst>
                                    <p:cond delay="0"/>
                                  </p:stCondLst>
                                  <p:childTnLst>
                                    <p:set>
                                      <p:cBhvr>
                                        <p:cTn dur="1" fill="hold" id="292">
                                          <p:stCondLst>
                                            <p:cond delay="0"/>
                                          </p:stCondLst>
                                        </p:cTn>
                                        <p:tgtEl>
                                          <p:spTgt spid="90">
                                            <p:txEl>
                                              <p:pRg end="132" st="0"/>
                                            </p:txEl>
                                          </p:spTgt>
                                        </p:tgtEl>
                                        <p:attrNameLst>
                                          <p:attrName>style.visibility</p:attrName>
                                        </p:attrNameLst>
                                      </p:cBhvr>
                                      <p:to>
                                        <p:strVal val="visible"/>
                                      </p:to>
                                    </p:set>
                                    <p:animEffect filter="circle(in)" transition="out">
                                      <p:cBhvr additive="repl">
                                        <p:cTn dur="2000" fill="freeze" id="293"/>
                                        <p:tgtEl>
                                          <p:spTgt spid="90">
                                            <p:txEl>
                                              <p:pRg end="132" st="0"/>
                                            </p:txEl>
                                          </p:spTgt>
                                        </p:tgtEl>
                                      </p:cBhvr>
                                    </p:animEffect>
                                  </p:childTnLst>
                                </p:cTn>
                              </p:par>
                            </p:childTnLst>
                          </p:cTn>
                        </p:par>
                      </p:childTnLst>
                    </p:cTn>
                  </p:par>
                  <p:par>
                    <p:cTn fill="hold" id="294">
                      <p:stCondLst>
                        <p:cond delay="indefinite"/>
                      </p:stCondLst>
                      <p:childTnLst>
                        <p:par>
                          <p:cTn fill="hold" id="295">
                            <p:stCondLst>
                              <p:cond delay="0"/>
                            </p:stCondLst>
                            <p:childTnLst>
                              <p:par>
                                <p:cTn fill="hold" id="296" nodeType="clickEffect" presetClass="entr" presetID="6" presetSubtype="16">
                                  <p:stCondLst>
                                    <p:cond delay="0"/>
                                  </p:stCondLst>
                                  <p:childTnLst>
                                    <p:set>
                                      <p:cBhvr>
                                        <p:cTn dur="1" fill="hold" id="297">
                                          <p:stCondLst>
                                            <p:cond delay="0"/>
                                          </p:stCondLst>
                                        </p:cTn>
                                        <p:tgtEl>
                                          <p:spTgt spid="90">
                                            <p:txEl>
                                              <p:pRg end="223" st="132"/>
                                            </p:txEl>
                                          </p:spTgt>
                                        </p:tgtEl>
                                        <p:attrNameLst>
                                          <p:attrName>style.visibility</p:attrName>
                                        </p:attrNameLst>
                                      </p:cBhvr>
                                      <p:to>
                                        <p:strVal val="visible"/>
                                      </p:to>
                                    </p:set>
                                    <p:animEffect filter="circle(in)" transition="out">
                                      <p:cBhvr additive="repl">
                                        <p:cTn dur="2000" fill="freeze" id="298"/>
                                        <p:tgtEl>
                                          <p:spTgt spid="90">
                                            <p:txEl>
                                              <p:pRg end="223" st="132"/>
                                            </p:txEl>
                                          </p:spTgt>
                                        </p:tgtEl>
                                      </p:cBhvr>
                                    </p:animEffect>
                                  </p:childTnLst>
                                </p:cTn>
                              </p:par>
                            </p:childTnLst>
                          </p:cTn>
                        </p:par>
                      </p:childTnLst>
                    </p:cTn>
                  </p:par>
                  <p:par>
                    <p:cTn fill="hold" id="299">
                      <p:stCondLst>
                        <p:cond delay="indefinite"/>
                      </p:stCondLst>
                      <p:childTnLst>
                        <p:par>
                          <p:cTn fill="hold" id="300">
                            <p:stCondLst>
                              <p:cond delay="0"/>
                            </p:stCondLst>
                            <p:childTnLst>
                              <p:par>
                                <p:cTn fill="hold" id="301" nodeType="clickEffect" presetClass="entr" presetID="22" presetSubtype="4">
                                  <p:stCondLst>
                                    <p:cond delay="0"/>
                                  </p:stCondLst>
                                  <p:childTnLst>
                                    <p:set>
                                      <p:cBhvr>
                                        <p:cTn dur="1" fill="hold" id="302">
                                          <p:stCondLst>
                                            <p:cond delay="0"/>
                                          </p:stCondLst>
                                        </p:cTn>
                                        <p:tgtEl>
                                          <p:spTgt spid="91"/>
                                        </p:tgtEl>
                                        <p:attrNameLst>
                                          <p:attrName>style.visibility</p:attrName>
                                        </p:attrNameLst>
                                      </p:cBhvr>
                                      <p:to>
                                        <p:strVal val="visible"/>
                                      </p:to>
                                    </p:set>
                                    <p:animEffect filter="wipe(down)" transition="out">
                                      <p:cBhvr additive="repl">
                                        <p:cTn dur="500" fill="freeze" id="303"/>
                                        <p:tgtEl>
                                          <p:spTgt spid="9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2" name="TextShape 1"/>
          <p:cNvSpPr txBox="1"/>
          <p:nvPr/>
        </p:nvSpPr>
        <p:spPr>
          <a:xfrm>
            <a:off x="822960" y="260640"/>
            <a:ext cx="7520760" cy="653400"/>
          </a:xfrm>
          <a:prstGeom prst="rect">
            <a:avLst/>
          </a:prstGeom>
        </p:spPr>
        <p:txBody>
          <a:bodyPr anchor="ctr"/>
          <a:p>
            <a:pPr algn="ctr">
              <a:lnSpc>
                <a:spcPct val="100000"/>
              </a:lnSpc>
            </a:pPr>
            <a:r>
              <a:rPr b="1" lang="es-EC" sz="2800">
                <a:solidFill>
                  <a:srgbClr val="000000"/>
                </a:solidFill>
                <a:latin typeface="Times New Roman"/>
              </a:rPr>
              <a:t>Según el tipo de activo negociado</a:t>
            </a:r>
            <a:r>
              <a:rPr b="1" i="1" lang="es-EC" sz="2800">
                <a:solidFill>
                  <a:srgbClr val="000000"/>
                </a:solidFill>
                <a:latin typeface="Times New Roman"/>
              </a:rPr>
              <a:t>
</a:t>
            </a:r>
            <a:endParaRPr/>
          </a:p>
        </p:txBody>
      </p:sp>
      <p:sp>
        <p:nvSpPr>
          <p:cNvPr id="93" name="TextShape 2"/>
          <p:cNvSpPr txBox="1"/>
          <p:nvPr/>
        </p:nvSpPr>
        <p:spPr>
          <a:xfrm>
            <a:off x="822960" y="1100520"/>
            <a:ext cx="7520760" cy="3579480"/>
          </a:xfrm>
          <a:prstGeom prst="rect">
            <a:avLst/>
          </a:prstGeom>
        </p:spPr>
        <p:txBody>
          <a:bodyPr/>
          <a:p>
            <a:pPr>
              <a:lnSpc>
                <a:spcPct val="100000"/>
              </a:lnSpc>
            </a:pPr>
            <a:r>
              <a:rPr b="1" lang="es-EC" sz="2400">
                <a:solidFill>
                  <a:srgbClr val="000000"/>
                </a:solidFill>
                <a:latin typeface="Times New Roman"/>
              </a:rPr>
              <a:t>Mercado tradicional. </a:t>
            </a:r>
            <a:r>
              <a:rPr lang="es-EC" sz="2400">
                <a:solidFill>
                  <a:srgbClr val="000000"/>
                </a:solidFill>
                <a:latin typeface="Times New Roman"/>
              </a:rPr>
              <a:t>En el que se negocian activos financieros como los depósitos a la vista, las acciones o los bonos.</a:t>
            </a:r>
            <a:endParaRPr/>
          </a:p>
          <a:p>
            <a:pPr>
              <a:lnSpc>
                <a:spcPct val="100000"/>
              </a:lnSpc>
            </a:pPr>
            <a:r>
              <a:rPr b="1" lang="es-EC" sz="2400">
                <a:solidFill>
                  <a:srgbClr val="000000"/>
                </a:solidFill>
                <a:latin typeface="Times New Roman"/>
              </a:rPr>
              <a:t>Mercado alternativo. </a:t>
            </a:r>
            <a:r>
              <a:rPr lang="es-EC" sz="2400">
                <a:solidFill>
                  <a:srgbClr val="000000"/>
                </a:solidFill>
                <a:latin typeface="Times New Roman"/>
              </a:rPr>
              <a:t>En el que se negocian activos financieros alternativos tales como inversiones en cartera, pagarés, propiedad raíz (ej. a través de derechos fiduciarios), en fondos de capital privado, fondos de capital de riesgo, fondos de cobertura, proyectos de inversión (ej. infraestructura, cine, etc.) entre muchos otros.</a:t>
            </a:r>
            <a:endParaRPr/>
          </a:p>
          <a:p>
            <a:pPr>
              <a:lnSpc>
                <a:spcPct val="100000"/>
              </a:lnSpc>
            </a:pPr>
            <a:endParaRPr/>
          </a:p>
        </p:txBody>
      </p:sp>
    </p:spTree>
  </p:cSld>
  <p:timing>
    <p:tnLst>
      <p:par>
        <p:cTn dur="indefinite" id="304" nodeType="tmRoot" restart="never">
          <p:childTnLst>
            <p:seq>
              <p:cTn dur="indefinite" id="305" nodeType="mainSeq">
                <p:childTnLst>
                  <p:par>
                    <p:cTn fill="hold" id="306">
                      <p:stCondLst>
                        <p:cond delay="indefinite"/>
                      </p:stCondLst>
                      <p:childTnLst>
                        <p:par>
                          <p:cTn fill="hold" id="307">
                            <p:stCondLst>
                              <p:cond delay="0"/>
                            </p:stCondLst>
                            <p:childTnLst>
                              <p:par>
                                <p:cTn fill="hold" id="308" nodeType="clickEffect" presetClass="entr" presetID="16" presetSubtype="21">
                                  <p:stCondLst>
                                    <p:cond delay="0"/>
                                  </p:stCondLst>
                                  <p:childTnLst>
                                    <p:set>
                                      <p:cBhvr>
                                        <p:cTn dur="1" fill="hold" id="309">
                                          <p:stCondLst>
                                            <p:cond delay="0"/>
                                          </p:stCondLst>
                                        </p:cTn>
                                        <p:tgtEl>
                                          <p:spTgt spid="92"/>
                                        </p:tgtEl>
                                        <p:attrNameLst>
                                          <p:attrName>style.visibility</p:attrName>
                                        </p:attrNameLst>
                                      </p:cBhvr>
                                      <p:to>
                                        <p:strVal val="visible"/>
                                      </p:to>
                                    </p:set>
                                    <p:animEffect filter="barn(inVertical)" transition="out">
                                      <p:cBhvr additive="repl">
                                        <p:cTn dur="500" fill="freeze" id="310"/>
                                        <p:tgtEl>
                                          <p:spTgt spid="92"/>
                                        </p:tgtEl>
                                      </p:cBhvr>
                                    </p:animEffect>
                                  </p:childTnLst>
                                </p:cTn>
                              </p:par>
                            </p:childTnLst>
                          </p:cTn>
                        </p:par>
                      </p:childTnLst>
                    </p:cTn>
                  </p:par>
                  <p:par>
                    <p:cTn fill="hold" id="311">
                      <p:stCondLst>
                        <p:cond delay="indefinite"/>
                      </p:stCondLst>
                      <p:childTnLst>
                        <p:par>
                          <p:cTn fill="hold" id="312">
                            <p:stCondLst>
                              <p:cond delay="0"/>
                            </p:stCondLst>
                            <p:childTnLst>
                              <p:par>
                                <p:cTn fill="hold" id="313" nodeType="clickEffect" presetClass="entr" presetID="6" presetSubtype="16">
                                  <p:stCondLst>
                                    <p:cond delay="0"/>
                                  </p:stCondLst>
                                  <p:childTnLst>
                                    <p:set>
                                      <p:cBhvr>
                                        <p:cTn dur="1" fill="hold" id="314">
                                          <p:stCondLst>
                                            <p:cond delay="0"/>
                                          </p:stCondLst>
                                        </p:cTn>
                                        <p:tgtEl>
                                          <p:spTgt spid="93">
                                            <p:txEl>
                                              <p:pRg end="120" st="0"/>
                                            </p:txEl>
                                          </p:spTgt>
                                        </p:tgtEl>
                                        <p:attrNameLst>
                                          <p:attrName>style.visibility</p:attrName>
                                        </p:attrNameLst>
                                      </p:cBhvr>
                                      <p:to>
                                        <p:strVal val="visible"/>
                                      </p:to>
                                    </p:set>
                                    <p:animEffect filter="circle(in)" transition="out">
                                      <p:cBhvr additive="repl">
                                        <p:cTn dur="2000" fill="freeze" id="315"/>
                                        <p:tgtEl>
                                          <p:spTgt spid="93">
                                            <p:txEl>
                                              <p:pRg end="120" st="0"/>
                                            </p:txEl>
                                          </p:spTgt>
                                        </p:tgtEl>
                                      </p:cBhvr>
                                    </p:animEffect>
                                  </p:childTnLst>
                                </p:cTn>
                              </p:par>
                            </p:childTnLst>
                          </p:cTn>
                        </p:par>
                      </p:childTnLst>
                    </p:cTn>
                  </p:par>
                  <p:par>
                    <p:cTn fill="hold" id="316">
                      <p:stCondLst>
                        <p:cond delay="indefinite"/>
                      </p:stCondLst>
                      <p:childTnLst>
                        <p:par>
                          <p:cTn fill="hold" id="317">
                            <p:stCondLst>
                              <p:cond delay="0"/>
                            </p:stCondLst>
                            <p:childTnLst>
                              <p:par>
                                <p:cTn fill="hold" id="318" nodeType="clickEffect" presetClass="entr" presetID="6" presetSubtype="16">
                                  <p:stCondLst>
                                    <p:cond delay="0"/>
                                  </p:stCondLst>
                                  <p:childTnLst>
                                    <p:set>
                                      <p:cBhvr>
                                        <p:cTn dur="1" fill="hold" id="319">
                                          <p:stCondLst>
                                            <p:cond delay="0"/>
                                          </p:stCondLst>
                                        </p:cTn>
                                        <p:tgtEl>
                                          <p:spTgt spid="93">
                                            <p:txEl>
                                              <p:pRg end="452" st="120"/>
                                            </p:txEl>
                                          </p:spTgt>
                                        </p:tgtEl>
                                        <p:attrNameLst>
                                          <p:attrName>style.visibility</p:attrName>
                                        </p:attrNameLst>
                                      </p:cBhvr>
                                      <p:to>
                                        <p:strVal val="visible"/>
                                      </p:to>
                                    </p:set>
                                    <p:animEffect filter="circle(in)" transition="out">
                                      <p:cBhvr additive="repl">
                                        <p:cTn dur="2000" fill="freeze" id="320"/>
                                        <p:tgtEl>
                                          <p:spTgt spid="93">
                                            <p:txEl>
                                              <p:pRg end="452" st="120"/>
                                            </p:txEl>
                                          </p:spTgt>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